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321" r:id="rId4"/>
    <p:sldId id="304" r:id="rId5"/>
    <p:sldId id="302" r:id="rId6"/>
    <p:sldId id="354" r:id="rId7"/>
    <p:sldId id="303" r:id="rId8"/>
    <p:sldId id="305" r:id="rId9"/>
    <p:sldId id="319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23" r:id="rId19"/>
    <p:sldId id="325" r:id="rId20"/>
    <p:sldId id="332" r:id="rId21"/>
    <p:sldId id="316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17" r:id="rId32"/>
    <p:sldId id="318" r:id="rId33"/>
    <p:sldId id="322" r:id="rId34"/>
    <p:sldId id="331" r:id="rId35"/>
    <p:sldId id="349" r:id="rId36"/>
    <p:sldId id="350" r:id="rId37"/>
    <p:sldId id="351" r:id="rId38"/>
    <p:sldId id="295" r:id="rId39"/>
    <p:sldId id="345" r:id="rId40"/>
    <p:sldId id="347" r:id="rId41"/>
    <p:sldId id="348" r:id="rId42"/>
    <p:sldId id="352" r:id="rId43"/>
    <p:sldId id="301" r:id="rId44"/>
    <p:sldId id="320" r:id="rId45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909BA-6AF9-4E34-A4A4-BA3521E0621F}" type="datetimeFigureOut">
              <a:rPr lang="cs-CZ" smtClean="0"/>
              <a:pPr/>
              <a:t>10.2.2014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3B19A-877B-4FBD-AEDF-B110D0D11E8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3B19A-877B-4FBD-AEDF-B110D0D11E8B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3B19A-877B-4FBD-AEDF-B110D0D11E8B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3B19A-877B-4FBD-AEDF-B110D0D11E8B}" type="slidenum">
              <a:rPr lang="cs-CZ" smtClean="0"/>
              <a:pPr/>
              <a:t>38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3B19A-877B-4FBD-AEDF-B110D0D11E8B}" type="slidenum">
              <a:rPr lang="cs-CZ" smtClean="0"/>
              <a:pPr/>
              <a:t>43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73422-32D2-4BD6-8623-D2CDEDE9E1F6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7DC5-2E02-4A84-909B-590F32A4138C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B41-44A6-4A65-8069-8E575A191B6C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9B63-6EDE-4F29-A39E-7852D7FBE283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C75D-CF9D-445F-BD73-A73CCA386C08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64D0-1790-45B5-A9B0-5688D22ECFFE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EFCA-20EC-4AB3-AF2D-9A490D300E25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495F3-4003-45DA-9DF4-CC75CDA7B14D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423-FC15-4EB5-B0D3-22CFD1126AAE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8FC3-B950-4E95-A74E-C70677F504EF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10004-D487-4809-83A9-F407D0473269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88C2A-C261-4A09-9761-D131B7CD57C5}" type="datetime1">
              <a:rPr lang="cs-CZ" smtClean="0"/>
              <a:pPr/>
              <a:t>10.2.2014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8801-9283-4F38-9138-859C704E7B0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terskedivadlo.cz/main.php?data=geo&amp;id=49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terskedivadlo.cz/main.php?data=geo&amp;id=49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57224" y="1071546"/>
            <a:ext cx="7772400" cy="1470025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Divadelní spolek „KOMENSKÝ“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- </a:t>
            </a:r>
            <a:r>
              <a:rPr lang="cs-CZ" b="1" dirty="0" err="1" smtClean="0">
                <a:solidFill>
                  <a:srgbClr val="FF0000"/>
                </a:solidFill>
              </a:rPr>
              <a:t>Úročnice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71604" y="4214818"/>
            <a:ext cx="6400800" cy="1042998"/>
          </a:xfrm>
        </p:spPr>
        <p:txBody>
          <a:bodyPr>
            <a:normAutofit fontScale="92500" lnSpcReduction="20000"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Ing. Čestmír VELÍŠEK</a:t>
            </a:r>
          </a:p>
          <a:p>
            <a:r>
              <a:rPr lang="cs-CZ" sz="2400" b="1" dirty="0" err="1" smtClean="0">
                <a:solidFill>
                  <a:srgbClr val="FF0000"/>
                </a:solidFill>
              </a:rPr>
              <a:t>Úročnice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cs-CZ" sz="2400" b="1" dirty="0" smtClean="0">
                <a:solidFill>
                  <a:srgbClr val="FF0000"/>
                </a:solidFill>
              </a:rPr>
              <a:t>15. února 2014</a:t>
            </a:r>
            <a:endParaRPr lang="cs-CZ" sz="2400" b="1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obce </a:t>
            </a:r>
            <a:r>
              <a:rPr lang="cs-CZ" dirty="0" err="1" smtClean="0"/>
              <a:t>Úročnice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Osnova:</a:t>
            </a:r>
          </a:p>
          <a:p>
            <a:r>
              <a:rPr lang="cs-CZ" dirty="0" smtClean="0"/>
              <a:t>Úvod</a:t>
            </a:r>
          </a:p>
          <a:p>
            <a:r>
              <a:rPr lang="cs-CZ" dirty="0" smtClean="0"/>
              <a:t>Historie spolku</a:t>
            </a:r>
          </a:p>
          <a:p>
            <a:r>
              <a:rPr lang="cs-CZ" dirty="0" smtClean="0"/>
              <a:t>Divadelní představení</a:t>
            </a:r>
          </a:p>
          <a:p>
            <a:r>
              <a:rPr lang="cs-CZ" dirty="0" smtClean="0"/>
              <a:t>Hry a obsazení</a:t>
            </a:r>
          </a:p>
          <a:p>
            <a:r>
              <a:rPr lang="cs-CZ" dirty="0" smtClean="0"/>
              <a:t>Finanční hospodaření spolku</a:t>
            </a:r>
          </a:p>
          <a:p>
            <a:r>
              <a:rPr lang="cs-CZ" dirty="0" smtClean="0"/>
              <a:t>Vzdělávání</a:t>
            </a:r>
          </a:p>
          <a:p>
            <a:r>
              <a:rPr lang="cs-CZ" dirty="0" smtClean="0"/>
              <a:t>Autorské zákony</a:t>
            </a:r>
          </a:p>
          <a:p>
            <a:r>
              <a:rPr lang="cs-CZ" dirty="0" smtClean="0"/>
              <a:t>Divadelní spolky v okolí</a:t>
            </a:r>
          </a:p>
          <a:p>
            <a:r>
              <a:rPr lang="cs-CZ" dirty="0" smtClean="0"/>
              <a:t>Závěr	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6" name="Obrázek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3143248"/>
            <a:ext cx="20002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5" name="Zástupný symbol pro obsah 4" descr="PB04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581" t="7527" r="12903" b="13978"/>
          <a:stretch>
            <a:fillRect/>
          </a:stretch>
        </p:blipFill>
        <p:spPr>
          <a:xfrm>
            <a:off x="1000100" y="1357298"/>
            <a:ext cx="3225490" cy="5232498"/>
          </a:xfrm>
          <a:prstGeom prst="rect">
            <a:avLst/>
          </a:prstGeom>
        </p:spPr>
      </p:pic>
      <p:pic>
        <p:nvPicPr>
          <p:cNvPr id="7" name="Obrázek 6" descr="PB040003.JPG"/>
          <p:cNvPicPr>
            <a:picLocks noChangeAspect="1"/>
          </p:cNvPicPr>
          <p:nvPr/>
        </p:nvPicPr>
        <p:blipFill>
          <a:blip r:embed="rId3" cstate="print"/>
          <a:srcRect l="18055" t="4166" r="6944" b="6250"/>
          <a:stretch>
            <a:fillRect/>
          </a:stretch>
        </p:blipFill>
        <p:spPr>
          <a:xfrm>
            <a:off x="4929190" y="1357298"/>
            <a:ext cx="3274519" cy="521497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000232" y="642918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/>
              <a:t>Pamětní kniha obce </a:t>
            </a:r>
            <a:r>
              <a:rPr lang="cs-CZ" sz="2400" b="1" dirty="0" err="1" smtClean="0"/>
              <a:t>Úročnice</a:t>
            </a:r>
            <a:endParaRPr lang="cs-CZ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„Pamětní kniha obce </a:t>
            </a:r>
            <a:r>
              <a:rPr lang="cs-CZ" dirty="0" err="1" smtClean="0"/>
              <a:t>Úročnice</a:t>
            </a:r>
            <a:r>
              <a:rPr lang="cs-CZ" dirty="0" smtClean="0"/>
              <a:t>“: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5" name="Obrázek 8" descr="PB040018.JPG"/>
          <p:cNvPicPr>
            <a:picLocks noGrp="1"/>
          </p:cNvPicPr>
          <p:nvPr>
            <p:ph idx="1"/>
          </p:nvPr>
        </p:nvPicPr>
        <p:blipFill>
          <a:blip r:embed="rId2" cstate="print"/>
          <a:srcRect l="19504" t="14889" r="10579" b="49255"/>
          <a:stretch>
            <a:fillRect/>
          </a:stretch>
        </p:blipFill>
        <p:spPr>
          <a:xfrm>
            <a:off x="357158" y="1285860"/>
            <a:ext cx="8429684" cy="50720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„Pamětní kniha obce </a:t>
            </a:r>
            <a:r>
              <a:rPr lang="cs-CZ" dirty="0" err="1" smtClean="0"/>
              <a:t>Úročnice</a:t>
            </a:r>
            <a:r>
              <a:rPr lang="cs-CZ" dirty="0" smtClean="0"/>
              <a:t>“: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cs-CZ" sz="2300" i="1" dirty="0" smtClean="0"/>
              <a:t>„Prameny získány z knihy </a:t>
            </a:r>
            <a:r>
              <a:rPr lang="cs-CZ" sz="2300" b="1" i="1" dirty="0" smtClean="0">
                <a:solidFill>
                  <a:srgbClr val="FF0000"/>
                </a:solidFill>
              </a:rPr>
              <a:t>„Ochotnického spolku „Komenský““</a:t>
            </a:r>
            <a:r>
              <a:rPr lang="cs-CZ" sz="2300" b="1" i="1" dirty="0" smtClean="0"/>
              <a:t>, </a:t>
            </a:r>
            <a:r>
              <a:rPr lang="cs-CZ" sz="2300" i="1" dirty="0" smtClean="0"/>
              <a:t>který byl založen dne 8. ledna 1923 na schůzi, která se konala v hostinci Jindřicha </a:t>
            </a:r>
            <a:r>
              <a:rPr lang="cs-CZ" sz="2300" i="1" dirty="0" err="1" smtClean="0"/>
              <a:t>Žaby</a:t>
            </a:r>
            <a:r>
              <a:rPr lang="cs-CZ" sz="2300" i="1" dirty="0" smtClean="0"/>
              <a:t>. Předsedou byl zvolen Josef Novák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6, místopředsedkyně Anežka Vašáková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21, jednatelem Jan Havelka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18, pokladníkem Čeněk Kaprálek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52, revisor účtů František Řehák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17, revisorka Marie Žížalová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3, režisér Václav </a:t>
            </a:r>
            <a:r>
              <a:rPr lang="cs-CZ" sz="2300" i="1" dirty="0" err="1" smtClean="0"/>
              <a:t>Klenovec</a:t>
            </a:r>
            <a:r>
              <a:rPr lang="cs-CZ" sz="2300" i="1" dirty="0" smtClean="0"/>
              <a:t>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23 a Jan Řehák </a:t>
            </a:r>
            <a:r>
              <a:rPr lang="cs-CZ" sz="2300" i="1" dirty="0" err="1" smtClean="0"/>
              <a:t>čp</a:t>
            </a:r>
            <a:r>
              <a:rPr lang="cs-CZ" sz="2300" i="1" dirty="0" smtClean="0"/>
              <a:t>. 14. Na schůzi bylo ujednáno, aby každý člen platil 1,- K měsíčně příspěvek a sice </a:t>
            </a:r>
            <a:r>
              <a:rPr lang="cs-CZ" sz="2300" i="1" dirty="0" smtClean="0"/>
              <a:t/>
            </a:r>
            <a:br>
              <a:rPr lang="cs-CZ" sz="2300" i="1" dirty="0" smtClean="0"/>
            </a:br>
            <a:r>
              <a:rPr lang="cs-CZ" sz="2300" i="1" dirty="0" smtClean="0"/>
              <a:t>od </a:t>
            </a:r>
            <a:r>
              <a:rPr lang="cs-CZ" sz="2300" i="1" dirty="0" smtClean="0"/>
              <a:t>1. ledna 1923. Poněvadž spolek neměl vlastního jeviště, bylo toto půjčováno od Ochotnického spolku z </a:t>
            </a:r>
            <a:r>
              <a:rPr lang="cs-CZ" sz="2300" i="1" dirty="0" err="1" smtClean="0"/>
              <a:t>Václavic</a:t>
            </a:r>
            <a:r>
              <a:rPr lang="cs-CZ" sz="2300" i="1" dirty="0" smtClean="0"/>
              <a:t>. Na schůzi dne </a:t>
            </a:r>
            <a:br>
              <a:rPr lang="cs-CZ" sz="2300" i="1" dirty="0" smtClean="0"/>
            </a:br>
            <a:r>
              <a:rPr lang="cs-CZ" sz="2300" i="1" dirty="0" smtClean="0"/>
              <a:t>28. února byly přijaty stanovy spolku. Dne 18. dubna byla </a:t>
            </a:r>
            <a:r>
              <a:rPr lang="cs-CZ" sz="2300" i="1" dirty="0" smtClean="0"/>
              <a:t/>
            </a:r>
            <a:br>
              <a:rPr lang="cs-CZ" sz="2300" i="1" dirty="0" smtClean="0"/>
            </a:br>
            <a:r>
              <a:rPr lang="cs-CZ" sz="2300" i="1" dirty="0" smtClean="0"/>
              <a:t>na </a:t>
            </a:r>
            <a:r>
              <a:rPr lang="cs-CZ" sz="2300" i="1" dirty="0" smtClean="0"/>
              <a:t>schůzi podána zpráva pokladní. Čistý výnos za 2 sehrané divadelní hry a ze sbírky konané dne 18.IV. 1923 činil 935.70 K.“ </a:t>
            </a:r>
            <a:endParaRPr lang="cs-CZ" sz="23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Záznam v Národním archivu </a:t>
            </a:r>
            <a:r>
              <a:rPr lang="cs-CZ" dirty="0" err="1" smtClean="0"/>
              <a:t>Chodovec</a:t>
            </a:r>
            <a:endParaRPr lang="cs-CZ" dirty="0"/>
          </a:p>
        </p:txBody>
      </p:sp>
      <p:pic>
        <p:nvPicPr>
          <p:cNvPr id="5" name="Zástupný symbol pro obsah 4" descr="P21306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6248" y="1285860"/>
            <a:ext cx="4605857" cy="4454525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6" name="Obrázek 5" descr="P21306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071546"/>
            <a:ext cx="3905276" cy="2928958"/>
          </a:xfrm>
          <a:prstGeom prst="rect">
            <a:avLst/>
          </a:prstGeom>
        </p:spPr>
      </p:pic>
      <p:pic>
        <p:nvPicPr>
          <p:cNvPr id="7" name="Obrázek 6" descr="P2130579.JPG"/>
          <p:cNvPicPr>
            <a:picLocks noChangeAspect="1"/>
          </p:cNvPicPr>
          <p:nvPr/>
        </p:nvPicPr>
        <p:blipFill>
          <a:blip r:embed="rId4" cstate="print"/>
          <a:srcRect l="5468" t="8333" r="10156" b="18750"/>
          <a:stretch>
            <a:fillRect/>
          </a:stretch>
        </p:blipFill>
        <p:spPr>
          <a:xfrm>
            <a:off x="214282" y="3786190"/>
            <a:ext cx="3929090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(1)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Spolek založen na schůzi dne 8. ledna 1923</a:t>
            </a:r>
          </a:p>
          <a:p>
            <a:r>
              <a:rPr lang="cs-CZ" dirty="0" smtClean="0"/>
              <a:t>Na další schůzi přijaty stanovy spolku</a:t>
            </a:r>
          </a:p>
          <a:p>
            <a:r>
              <a:rPr lang="cs-CZ" dirty="0" smtClean="0"/>
              <a:t>15. dubna 1924 stanovy spolku schváleny politickou správou (stanovy vypracoval </a:t>
            </a:r>
            <a:br>
              <a:rPr lang="cs-CZ" dirty="0" smtClean="0"/>
            </a:br>
            <a:r>
              <a:rPr lang="cs-CZ" dirty="0" smtClean="0"/>
              <a:t>Dr. Jan Řehák, </a:t>
            </a:r>
            <a:r>
              <a:rPr lang="cs-CZ" dirty="0" err="1" smtClean="0"/>
              <a:t>čp</a:t>
            </a:r>
            <a:r>
              <a:rPr lang="cs-CZ" dirty="0" smtClean="0"/>
              <a:t>. 14) --- </a:t>
            </a:r>
            <a:r>
              <a:rPr lang="cs-CZ" b="1" dirty="0" smtClean="0"/>
              <a:t>„</a:t>
            </a:r>
            <a:r>
              <a:rPr lang="cs-CZ" b="1" dirty="0" err="1" smtClean="0"/>
              <a:t>Čtenářsko</a:t>
            </a:r>
            <a:r>
              <a:rPr lang="cs-CZ" b="1" dirty="0" smtClean="0"/>
              <a:t> ochotnický </a:t>
            </a:r>
            <a:r>
              <a:rPr lang="cs-CZ" b="1" dirty="0" smtClean="0"/>
              <a:t>spolek „Komenský““</a:t>
            </a:r>
          </a:p>
          <a:p>
            <a:r>
              <a:rPr lang="cs-CZ" dirty="0" smtClean="0"/>
              <a:t>13. května 1925 odsouhlasena změna členských příspěvků (Přispívající - zápisné 10 K, roční příspěvek 5 K, činní - zápisné 2 K, roční příspěvek 1 K).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Autofit/>
          </a:bodyPr>
          <a:lstStyle/>
          <a:p>
            <a:r>
              <a:rPr lang="cs-CZ" sz="2400" dirty="0" smtClean="0"/>
              <a:t>leden 1926: valná hromada spolku; novým předsedou Jindřich </a:t>
            </a:r>
            <a:r>
              <a:rPr lang="cs-CZ" sz="2400" dirty="0" err="1" smtClean="0"/>
              <a:t>Žaba</a:t>
            </a:r>
            <a:r>
              <a:rPr lang="cs-CZ" sz="2400" dirty="0" smtClean="0"/>
              <a:t>, </a:t>
            </a:r>
            <a:r>
              <a:rPr lang="cs-CZ" sz="2400" dirty="0" err="1" smtClean="0"/>
              <a:t>čp</a:t>
            </a:r>
            <a:r>
              <a:rPr lang="cs-CZ" sz="2400" dirty="0" smtClean="0"/>
              <a:t>. 15 </a:t>
            </a:r>
          </a:p>
          <a:p>
            <a:r>
              <a:rPr lang="cs-CZ" sz="2400" dirty="0" smtClean="0"/>
              <a:t>4. dubna 1926: sehrána divadelní hra „Furiant“, na vstupném vynesla 294 K</a:t>
            </a:r>
          </a:p>
          <a:p>
            <a:r>
              <a:rPr lang="cs-CZ" sz="2400" dirty="0" smtClean="0"/>
              <a:t>27. března 1929: valná hromada (</a:t>
            </a:r>
            <a:r>
              <a:rPr lang="cs-CZ" sz="2400" dirty="0" err="1" smtClean="0"/>
              <a:t>Žaba</a:t>
            </a:r>
            <a:r>
              <a:rPr lang="cs-CZ" sz="2400" dirty="0" smtClean="0"/>
              <a:t> – výstavba sálu – stabilní jeviště; Václav Havelka </a:t>
            </a:r>
            <a:r>
              <a:rPr lang="cs-CZ" sz="2400" dirty="0" err="1" smtClean="0"/>
              <a:t>čp</a:t>
            </a:r>
            <a:r>
              <a:rPr lang="cs-CZ" sz="2400" dirty="0" smtClean="0"/>
              <a:t>. 2 – zakoupit několik </a:t>
            </a:r>
            <a:r>
              <a:rPr lang="cs-CZ" sz="2400" dirty="0" smtClean="0"/>
              <a:t>paruk)</a:t>
            </a:r>
            <a:endParaRPr lang="cs-CZ" sz="2400" dirty="0" smtClean="0"/>
          </a:p>
          <a:p>
            <a:r>
              <a:rPr lang="cs-CZ" sz="2400" dirty="0" smtClean="0"/>
              <a:t>1930 – 1932: činnost spolku přerušena </a:t>
            </a:r>
          </a:p>
          <a:p>
            <a:r>
              <a:rPr lang="cs-CZ" sz="2400" dirty="0" smtClean="0"/>
              <a:t>1. prosince 1932: schůze v hostinci Jindřicha </a:t>
            </a:r>
            <a:r>
              <a:rPr lang="cs-CZ" sz="2400" dirty="0" err="1" smtClean="0"/>
              <a:t>Žaby</a:t>
            </a:r>
            <a:r>
              <a:rPr lang="cs-CZ" sz="2400" dirty="0" smtClean="0"/>
              <a:t> - jednáno </a:t>
            </a:r>
            <a:r>
              <a:rPr lang="cs-CZ" sz="2400" dirty="0" smtClean="0"/>
              <a:t/>
            </a:r>
            <a:br>
              <a:rPr lang="cs-CZ" sz="2400" dirty="0" smtClean="0"/>
            </a:br>
            <a:r>
              <a:rPr lang="cs-CZ" sz="2400" dirty="0" smtClean="0"/>
              <a:t>o </a:t>
            </a:r>
            <a:r>
              <a:rPr lang="cs-CZ" sz="2400" dirty="0" smtClean="0"/>
              <a:t>obnovení spolkové činnosti </a:t>
            </a:r>
          </a:p>
          <a:p>
            <a:r>
              <a:rPr lang="cs-CZ" sz="2400" dirty="0" smtClean="0"/>
              <a:t>26. prosince 1932: zahajovací veselohra „Bujná krev“ (318 </a:t>
            </a:r>
            <a:r>
              <a:rPr lang="cs-CZ" sz="2400" dirty="0" err="1" smtClean="0"/>
              <a:t>kč</a:t>
            </a:r>
            <a:r>
              <a:rPr lang="cs-CZ" sz="2400" dirty="0" smtClean="0"/>
              <a:t>)</a:t>
            </a:r>
          </a:p>
          <a:p>
            <a:r>
              <a:rPr lang="cs-CZ" sz="2400" dirty="0" smtClean="0"/>
              <a:t>31. prosince 1932: uspořádání silvestrovského večera (91 Kč)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8</a:t>
            </a:fld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Jeviště v hostinci „U </a:t>
            </a:r>
            <a:r>
              <a:rPr lang="cs-CZ" dirty="0" err="1" smtClean="0"/>
              <a:t>Žabů</a:t>
            </a:r>
            <a:r>
              <a:rPr lang="cs-CZ" dirty="0" smtClean="0"/>
              <a:t>“</a:t>
            </a:r>
            <a:endParaRPr lang="cs-CZ" dirty="0"/>
          </a:p>
        </p:txBody>
      </p:sp>
      <p:pic>
        <p:nvPicPr>
          <p:cNvPr id="5" name="Zástupný symbol pro obsah 4" descr="P31706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417" r="2648" b="9084"/>
          <a:stretch>
            <a:fillRect/>
          </a:stretch>
        </p:blipFill>
        <p:spPr>
          <a:xfrm>
            <a:off x="571472" y="1357299"/>
            <a:ext cx="8072494" cy="5016210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5. března 1933: na oslavu 83. narozenin T.G. Masaryka a 10 let od založení sehrána divadelní hra „Diblíkova dceruška“, autorka Eliška Pešková </a:t>
            </a:r>
          </a:p>
          <a:p>
            <a:r>
              <a:rPr lang="cs-CZ" dirty="0" smtClean="0"/>
              <a:t>11. března 1933: valná hromada - novým předsedou spolku zvolen J. Kolář, </a:t>
            </a:r>
            <a:r>
              <a:rPr lang="cs-CZ" dirty="0" err="1" smtClean="0"/>
              <a:t>čp</a:t>
            </a:r>
            <a:r>
              <a:rPr lang="cs-CZ" dirty="0" smtClean="0"/>
              <a:t>. 3</a:t>
            </a:r>
          </a:p>
          <a:p>
            <a:r>
              <a:rPr lang="cs-CZ" dirty="0" smtClean="0"/>
              <a:t>22. prosince 1933: převod peněz do záložního spolku „Kampelička“ ve </a:t>
            </a:r>
            <a:r>
              <a:rPr lang="cs-CZ" dirty="0" err="1" smtClean="0"/>
              <a:t>Václavicích</a:t>
            </a:r>
            <a:r>
              <a:rPr lang="cs-CZ" dirty="0" smtClean="0"/>
              <a:t>, příspěvek 30 Kč na „polívkový fond“</a:t>
            </a:r>
          </a:p>
          <a:p>
            <a:r>
              <a:rPr lang="cs-CZ" dirty="0" smtClean="0"/>
              <a:t>21. dubna 1934: mimořádná slavnostní valná hromada (22 schůzí, 23 divadelních her, jmenování zakládajících členů spolku) 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(4)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Zakládající členové spolku:</a:t>
            </a:r>
          </a:p>
          <a:p>
            <a:pPr lvl="1"/>
            <a:r>
              <a:rPr lang="cs-CZ" dirty="0" smtClean="0"/>
              <a:t>Jan Havelka, </a:t>
            </a:r>
            <a:r>
              <a:rPr lang="cs-CZ" dirty="0" err="1" smtClean="0"/>
              <a:t>čp</a:t>
            </a:r>
            <a:r>
              <a:rPr lang="cs-CZ" dirty="0" smtClean="0"/>
              <a:t>. 18</a:t>
            </a:r>
          </a:p>
          <a:p>
            <a:pPr lvl="1"/>
            <a:r>
              <a:rPr lang="cs-CZ" dirty="0" smtClean="0"/>
              <a:t>Čeněk Kaprálek, </a:t>
            </a:r>
            <a:r>
              <a:rPr lang="cs-CZ" dirty="0" err="1" smtClean="0"/>
              <a:t>čp</a:t>
            </a:r>
            <a:r>
              <a:rPr lang="cs-CZ" dirty="0" smtClean="0"/>
              <a:t>. 52</a:t>
            </a:r>
          </a:p>
          <a:p>
            <a:pPr lvl="1"/>
            <a:r>
              <a:rPr lang="cs-CZ" dirty="0" smtClean="0"/>
              <a:t>František Kaprálek, </a:t>
            </a:r>
            <a:r>
              <a:rPr lang="cs-CZ" dirty="0" err="1" smtClean="0"/>
              <a:t>čp</a:t>
            </a:r>
            <a:r>
              <a:rPr lang="cs-CZ" dirty="0" smtClean="0"/>
              <a:t>. 46</a:t>
            </a:r>
          </a:p>
          <a:p>
            <a:pPr lvl="1"/>
            <a:r>
              <a:rPr lang="cs-CZ" dirty="0" smtClean="0"/>
              <a:t>Emil Marek z </a:t>
            </a:r>
            <a:r>
              <a:rPr lang="cs-CZ" dirty="0" err="1" smtClean="0"/>
              <a:t>Hrusic</a:t>
            </a:r>
            <a:endParaRPr lang="cs-CZ" dirty="0" smtClean="0"/>
          </a:p>
          <a:p>
            <a:pPr lvl="1"/>
            <a:r>
              <a:rPr lang="cs-CZ" dirty="0" smtClean="0"/>
              <a:t>Josef Novák, </a:t>
            </a:r>
            <a:r>
              <a:rPr lang="cs-CZ" dirty="0" err="1" smtClean="0"/>
              <a:t>čp</a:t>
            </a:r>
            <a:r>
              <a:rPr lang="cs-CZ" dirty="0" smtClean="0"/>
              <a:t>. 6</a:t>
            </a:r>
          </a:p>
          <a:p>
            <a:pPr lvl="1"/>
            <a:r>
              <a:rPr lang="cs-CZ" dirty="0" smtClean="0"/>
              <a:t>František Řehák, </a:t>
            </a:r>
            <a:r>
              <a:rPr lang="cs-CZ" dirty="0" err="1" smtClean="0"/>
              <a:t>čp</a:t>
            </a:r>
            <a:r>
              <a:rPr lang="cs-CZ" dirty="0" smtClean="0"/>
              <a:t>. 17</a:t>
            </a:r>
          </a:p>
          <a:p>
            <a:pPr lvl="1"/>
            <a:r>
              <a:rPr lang="cs-CZ" dirty="0" smtClean="0"/>
              <a:t>Josef Štěpán a Anna Štěpánová, </a:t>
            </a:r>
            <a:r>
              <a:rPr lang="cs-CZ" dirty="0" err="1" smtClean="0"/>
              <a:t>čp</a:t>
            </a:r>
            <a:r>
              <a:rPr lang="cs-CZ" dirty="0" smtClean="0"/>
              <a:t>. 48</a:t>
            </a:r>
          </a:p>
          <a:p>
            <a:pPr lvl="1"/>
            <a:r>
              <a:rPr lang="cs-CZ" dirty="0" smtClean="0"/>
              <a:t>Jindřich </a:t>
            </a:r>
            <a:r>
              <a:rPr lang="cs-CZ" dirty="0" err="1" smtClean="0"/>
              <a:t>Žaba</a:t>
            </a:r>
            <a:r>
              <a:rPr lang="cs-CZ" dirty="0" smtClean="0"/>
              <a:t>, </a:t>
            </a:r>
            <a:r>
              <a:rPr lang="cs-CZ" dirty="0" err="1" smtClean="0"/>
              <a:t>čp</a:t>
            </a:r>
            <a:r>
              <a:rPr lang="cs-CZ" dirty="0" smtClean="0"/>
              <a:t>. 15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(5)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Čestní členové spolku:</a:t>
            </a:r>
          </a:p>
          <a:p>
            <a:pPr lvl="1"/>
            <a:r>
              <a:rPr lang="cs-CZ" dirty="0" smtClean="0"/>
              <a:t>JUDr. Jan Řehák, Skuteč</a:t>
            </a:r>
            <a:endParaRPr lang="cs-CZ" sz="2400" dirty="0" smtClean="0"/>
          </a:p>
          <a:p>
            <a:pPr lvl="1"/>
            <a:r>
              <a:rPr lang="cs-CZ" dirty="0" smtClean="0"/>
              <a:t>Václav </a:t>
            </a:r>
            <a:r>
              <a:rPr lang="cs-CZ" dirty="0" err="1" smtClean="0"/>
              <a:t>Klenovec</a:t>
            </a:r>
            <a:r>
              <a:rPr lang="cs-CZ" dirty="0" smtClean="0"/>
              <a:t>, Praha</a:t>
            </a:r>
            <a:endParaRPr lang="cs-CZ" sz="2400" dirty="0" smtClean="0"/>
          </a:p>
          <a:p>
            <a:pPr lvl="1"/>
            <a:r>
              <a:rPr lang="cs-CZ" dirty="0" smtClean="0"/>
              <a:t>Josef Máša, Klatovy</a:t>
            </a:r>
            <a:endParaRPr lang="cs-CZ" sz="2400" dirty="0" smtClean="0"/>
          </a:p>
          <a:p>
            <a:pPr lvl="1"/>
            <a:r>
              <a:rPr lang="cs-CZ" dirty="0" smtClean="0"/>
              <a:t>Václav Vnouček, Říčany</a:t>
            </a:r>
            <a:endParaRPr lang="cs-CZ" sz="2400" dirty="0" smtClean="0"/>
          </a:p>
          <a:p>
            <a:pPr lvl="1"/>
            <a:r>
              <a:rPr lang="cs-CZ" dirty="0" smtClean="0"/>
              <a:t>Marie Kočová, provdaná Žížalová, </a:t>
            </a:r>
            <a:r>
              <a:rPr lang="cs-CZ" dirty="0" err="1" smtClean="0"/>
              <a:t>Postupice</a:t>
            </a:r>
            <a:endParaRPr lang="cs-CZ" sz="2400" dirty="0" smtClean="0"/>
          </a:p>
          <a:p>
            <a:pPr lvl="1"/>
            <a:r>
              <a:rPr lang="cs-CZ" dirty="0" smtClean="0"/>
              <a:t>A. Vašáková, provdaná Vorlová, Vidlákova Lhota</a:t>
            </a:r>
            <a:endParaRPr lang="cs-CZ" sz="2400" dirty="0" smtClean="0"/>
          </a:p>
          <a:p>
            <a:pPr lvl="1"/>
            <a:r>
              <a:rPr lang="cs-CZ" dirty="0" smtClean="0"/>
              <a:t>Bohumil Jirák, </a:t>
            </a:r>
            <a:r>
              <a:rPr lang="cs-CZ" dirty="0" err="1" smtClean="0"/>
              <a:t>Bukovany</a:t>
            </a:r>
            <a:endParaRPr lang="cs-CZ" sz="2400" dirty="0" smtClean="0"/>
          </a:p>
          <a:p>
            <a:pPr lvl="1"/>
            <a:r>
              <a:rPr lang="cs-CZ" dirty="0" smtClean="0"/>
              <a:t>učitel František Novotný, Benešov</a:t>
            </a:r>
            <a:endParaRPr lang="cs-CZ" sz="2400" dirty="0" smtClean="0"/>
          </a:p>
          <a:p>
            <a:pPr lvl="1"/>
            <a:r>
              <a:rPr lang="cs-CZ" dirty="0" smtClean="0"/>
              <a:t>Josef Řehák, Benešov</a:t>
            </a:r>
            <a:endParaRPr lang="cs-CZ" sz="2400" dirty="0" smtClean="0"/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(6)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1935 – 1940: žádná činnost</a:t>
            </a:r>
          </a:p>
          <a:p>
            <a:r>
              <a:rPr lang="cs-CZ" dirty="0" smtClean="0"/>
              <a:t>1940: v obci utvořena mládež Národního Souručenství - hra „Srdce“ a drama „Na selském gruntě“  </a:t>
            </a:r>
          </a:p>
          <a:p>
            <a:r>
              <a:rPr lang="cs-CZ" dirty="0" smtClean="0"/>
              <a:t>listopad 1940: opět pod hlavičkou Ochotnického spolku „Komenský“ -  divadelní představení „Dědkové“</a:t>
            </a:r>
          </a:p>
          <a:p>
            <a:r>
              <a:rPr lang="cs-CZ" dirty="0" smtClean="0"/>
              <a:t>1940: lidová opereta „Pantáta má sólo“ (zpěvy nacvičil Josef Franěk, </a:t>
            </a:r>
            <a:r>
              <a:rPr lang="cs-CZ" dirty="0" err="1" smtClean="0"/>
              <a:t>čp</a:t>
            </a:r>
            <a:r>
              <a:rPr lang="cs-CZ" dirty="0" smtClean="0"/>
              <a:t>. 58; hudební doprovod  - hudební kroužek „Sokola“ </a:t>
            </a:r>
            <a:r>
              <a:rPr lang="cs-CZ" dirty="0" err="1" smtClean="0"/>
              <a:t>Václavice</a:t>
            </a:r>
            <a:r>
              <a:rPr lang="cs-CZ" dirty="0" smtClean="0"/>
              <a:t>)</a:t>
            </a:r>
          </a:p>
          <a:p>
            <a:r>
              <a:rPr lang="cs-CZ" dirty="0" smtClean="0"/>
              <a:t>8. února 1941: valná hromada – volba nových funkcionářů (předseda Jan Havelka, </a:t>
            </a:r>
            <a:r>
              <a:rPr lang="cs-CZ" dirty="0" err="1" smtClean="0"/>
              <a:t>čp</a:t>
            </a:r>
            <a:r>
              <a:rPr lang="cs-CZ" dirty="0" smtClean="0"/>
              <a:t>. 18, režisér Josef Štěpán, </a:t>
            </a:r>
            <a:r>
              <a:rPr lang="cs-CZ" dirty="0" err="1" smtClean="0"/>
              <a:t>čp</a:t>
            </a:r>
            <a:r>
              <a:rPr lang="cs-CZ" dirty="0" smtClean="0"/>
              <a:t>. 48,  </a:t>
            </a:r>
            <a:r>
              <a:rPr lang="cs-CZ" dirty="0" err="1" smtClean="0"/>
              <a:t>místorežisér</a:t>
            </a:r>
            <a:r>
              <a:rPr lang="cs-CZ" dirty="0" smtClean="0"/>
              <a:t> Jaroslav Franěk, </a:t>
            </a:r>
            <a:r>
              <a:rPr lang="cs-CZ" dirty="0" err="1" smtClean="0"/>
              <a:t>čp</a:t>
            </a:r>
            <a:r>
              <a:rPr lang="cs-CZ" dirty="0" smtClean="0"/>
              <a:t>. 47, </a:t>
            </a:r>
            <a:r>
              <a:rPr lang="cs-CZ" dirty="0" err="1" smtClean="0"/>
              <a:t>rekvisitér</a:t>
            </a:r>
            <a:r>
              <a:rPr lang="cs-CZ" dirty="0" smtClean="0"/>
              <a:t> Ladislav Drábek, </a:t>
            </a:r>
            <a:r>
              <a:rPr lang="cs-CZ" dirty="0" err="1" smtClean="0"/>
              <a:t>čp</a:t>
            </a:r>
            <a:r>
              <a:rPr lang="cs-CZ" dirty="0" smtClean="0"/>
              <a:t>. 34)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13</a:t>
            </a:fld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(7)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Autofit/>
          </a:bodyPr>
          <a:lstStyle/>
          <a:p>
            <a:r>
              <a:rPr lang="cs-CZ" sz="2700" dirty="0" smtClean="0"/>
              <a:t>5. a 6. dubna 1941: opereta „Okolo rybníka“ (zpěvy Josef Franěk </a:t>
            </a:r>
            <a:r>
              <a:rPr lang="cs-CZ" sz="2700" dirty="0" err="1" smtClean="0"/>
              <a:t>čp</a:t>
            </a:r>
            <a:r>
              <a:rPr lang="cs-CZ" sz="2700" dirty="0" smtClean="0"/>
              <a:t>. 58, maskoval Jaroslav Kindl z </a:t>
            </a:r>
            <a:r>
              <a:rPr lang="cs-CZ" sz="2700" dirty="0" err="1" smtClean="0"/>
              <a:t>Václavic</a:t>
            </a:r>
            <a:r>
              <a:rPr lang="cs-CZ" sz="2700" dirty="0" smtClean="0"/>
              <a:t>, režie Josef Štěpán, </a:t>
            </a:r>
            <a:r>
              <a:rPr lang="cs-CZ" sz="2700" dirty="0" err="1" smtClean="0"/>
              <a:t>čp</a:t>
            </a:r>
            <a:r>
              <a:rPr lang="cs-CZ" sz="2700" dirty="0" smtClean="0"/>
              <a:t>. 48)</a:t>
            </a:r>
          </a:p>
          <a:p>
            <a:r>
              <a:rPr lang="cs-CZ" sz="2700" dirty="0" smtClean="0"/>
              <a:t>Prosinec 1941: hra „Domov“</a:t>
            </a:r>
          </a:p>
          <a:p>
            <a:r>
              <a:rPr lang="cs-CZ" sz="2700" dirty="0" smtClean="0"/>
              <a:t>Začátek 1942: dvakrát divadelní hra „Pod naší lipou“ (na vstupném 2 832 Kč)</a:t>
            </a:r>
          </a:p>
          <a:p>
            <a:r>
              <a:rPr lang="cs-CZ" sz="2700" dirty="0" smtClean="0"/>
              <a:t>16. </a:t>
            </a:r>
            <a:r>
              <a:rPr lang="cs-CZ" sz="2700" dirty="0" smtClean="0"/>
              <a:t>a 17</a:t>
            </a:r>
            <a:r>
              <a:rPr lang="cs-CZ" sz="2700" dirty="0" smtClean="0"/>
              <a:t>. května 1942: opereta „Románek krásné cikánky“</a:t>
            </a:r>
          </a:p>
          <a:p>
            <a:r>
              <a:rPr lang="cs-CZ" sz="2700" dirty="0" smtClean="0"/>
              <a:t>Do konce války konec činnosti (jeviště ukryto v Mokré Lhotě) </a:t>
            </a:r>
          </a:p>
          <a:p>
            <a:r>
              <a:rPr lang="cs-CZ" sz="2700" dirty="0" smtClean="0"/>
              <a:t>1947: obnovena činnost</a:t>
            </a:r>
          </a:p>
          <a:p>
            <a:r>
              <a:rPr lang="cs-CZ" sz="2700" dirty="0" smtClean="0"/>
              <a:t>30. března 1947: 2 x hra „Zelené království“  </a:t>
            </a:r>
            <a:endParaRPr lang="cs-CZ" sz="27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14</a:t>
            </a:fld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(8)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25. prosince 1947: odpoledne a večer divadelní hra „Praha je naše“</a:t>
            </a:r>
          </a:p>
          <a:p>
            <a:r>
              <a:rPr lang="cs-CZ" dirty="0" smtClean="0"/>
              <a:t>11. ledna 1948: v hostinci „U </a:t>
            </a:r>
            <a:r>
              <a:rPr lang="cs-CZ" dirty="0" err="1" smtClean="0"/>
              <a:t>Žabů</a:t>
            </a:r>
            <a:r>
              <a:rPr lang="cs-CZ" dirty="0" smtClean="0"/>
              <a:t>“ slavnostní schůze </a:t>
            </a:r>
            <a:br>
              <a:rPr lang="cs-CZ" dirty="0" smtClean="0"/>
            </a:br>
            <a:r>
              <a:rPr lang="cs-CZ" dirty="0" smtClean="0"/>
              <a:t>na oslavu 25 let trvání spolku</a:t>
            </a:r>
          </a:p>
          <a:p>
            <a:r>
              <a:rPr lang="cs-CZ" dirty="0" smtClean="0"/>
              <a:t>20. listopadu 1949: řádná valná hromada spolku - hlavní funkcionáři:</a:t>
            </a:r>
          </a:p>
          <a:p>
            <a:pPr lvl="1"/>
            <a:r>
              <a:rPr lang="cs-CZ" dirty="0" smtClean="0"/>
              <a:t>Předseda: Kaprálek Josef, </a:t>
            </a:r>
            <a:r>
              <a:rPr lang="cs-CZ" dirty="0" err="1" smtClean="0"/>
              <a:t>čp</a:t>
            </a:r>
            <a:r>
              <a:rPr lang="cs-CZ" dirty="0" smtClean="0"/>
              <a:t>. 54</a:t>
            </a:r>
            <a:endParaRPr lang="cs-CZ" sz="2400" dirty="0" smtClean="0"/>
          </a:p>
          <a:p>
            <a:pPr lvl="1"/>
            <a:r>
              <a:rPr lang="cs-CZ" dirty="0" smtClean="0"/>
              <a:t>Místopředseda: Havelka Václav, </a:t>
            </a:r>
            <a:r>
              <a:rPr lang="cs-CZ" dirty="0" err="1" smtClean="0"/>
              <a:t>čp</a:t>
            </a:r>
            <a:r>
              <a:rPr lang="cs-CZ" dirty="0" smtClean="0"/>
              <a:t>. 51</a:t>
            </a:r>
            <a:endParaRPr lang="cs-CZ" sz="2400" dirty="0" smtClean="0"/>
          </a:p>
          <a:p>
            <a:pPr lvl="1"/>
            <a:r>
              <a:rPr lang="cs-CZ" dirty="0" smtClean="0"/>
              <a:t>Pokladník: Fraňková Věra, </a:t>
            </a:r>
            <a:r>
              <a:rPr lang="cs-CZ" dirty="0" err="1" smtClean="0"/>
              <a:t>čp</a:t>
            </a:r>
            <a:r>
              <a:rPr lang="cs-CZ" dirty="0" smtClean="0"/>
              <a:t>. 58</a:t>
            </a:r>
            <a:endParaRPr lang="cs-CZ" sz="2400" dirty="0" smtClean="0"/>
          </a:p>
          <a:p>
            <a:pPr lvl="1"/>
            <a:r>
              <a:rPr lang="cs-CZ" dirty="0" smtClean="0"/>
              <a:t>Jednatel: Novák Jaroslav, </a:t>
            </a:r>
            <a:r>
              <a:rPr lang="cs-CZ" dirty="0" err="1" smtClean="0"/>
              <a:t>čp</a:t>
            </a:r>
            <a:r>
              <a:rPr lang="cs-CZ" dirty="0" smtClean="0"/>
              <a:t>. 6</a:t>
            </a:r>
            <a:endParaRPr lang="cs-CZ" sz="2400" dirty="0" smtClean="0"/>
          </a:p>
          <a:p>
            <a:pPr lvl="1"/>
            <a:r>
              <a:rPr lang="cs-CZ" dirty="0" smtClean="0"/>
              <a:t>Režisér: </a:t>
            </a:r>
            <a:r>
              <a:rPr lang="cs-CZ" dirty="0" err="1" smtClean="0"/>
              <a:t>Žaba</a:t>
            </a:r>
            <a:r>
              <a:rPr lang="cs-CZ" dirty="0" smtClean="0"/>
              <a:t> Josef, </a:t>
            </a:r>
            <a:r>
              <a:rPr lang="cs-CZ" dirty="0" err="1" smtClean="0"/>
              <a:t>čp</a:t>
            </a:r>
            <a:r>
              <a:rPr lang="cs-CZ" dirty="0" smtClean="0"/>
              <a:t>. 15</a:t>
            </a:r>
            <a:endParaRPr lang="cs-CZ" sz="2400" dirty="0" smtClean="0"/>
          </a:p>
          <a:p>
            <a:pPr lvl="1"/>
            <a:r>
              <a:rPr lang="cs-CZ" dirty="0" err="1" smtClean="0"/>
              <a:t>Místorežisér</a:t>
            </a:r>
            <a:r>
              <a:rPr lang="cs-CZ" dirty="0" smtClean="0"/>
              <a:t>: </a:t>
            </a:r>
            <a:r>
              <a:rPr lang="cs-CZ" dirty="0" err="1" smtClean="0"/>
              <a:t>Kůt</a:t>
            </a:r>
            <a:r>
              <a:rPr lang="cs-CZ" dirty="0" smtClean="0"/>
              <a:t> Jaroslav, </a:t>
            </a:r>
            <a:r>
              <a:rPr lang="cs-CZ" dirty="0" err="1" smtClean="0"/>
              <a:t>čp</a:t>
            </a:r>
            <a:r>
              <a:rPr lang="cs-CZ" dirty="0" smtClean="0"/>
              <a:t>. 12</a:t>
            </a:r>
            <a:endParaRPr lang="cs-CZ" sz="2400" dirty="0" smtClean="0"/>
          </a:p>
          <a:p>
            <a:pPr lvl="1"/>
            <a:r>
              <a:rPr lang="cs-CZ" dirty="0" err="1" smtClean="0"/>
              <a:t>Rekvisitér</a:t>
            </a:r>
            <a:r>
              <a:rPr lang="cs-CZ" dirty="0" smtClean="0"/>
              <a:t>: Franěk František, </a:t>
            </a:r>
            <a:r>
              <a:rPr lang="cs-CZ" dirty="0" err="1" smtClean="0"/>
              <a:t>čp</a:t>
            </a:r>
            <a:r>
              <a:rPr lang="cs-CZ" dirty="0" smtClean="0"/>
              <a:t>. 3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5" name="Obrázek 4" descr="http://www.amaterskedivadlo.cz/files/foto/3976323b2f1ba91e3966daea430b83d549bffe4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3500438"/>
            <a:ext cx="164307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spolku (9)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3. prosince 1950: připojen k organizaci „Jednotný svaz českých zemědělců“ pod jménem „Vesnický divadelní klub „Komenský“ v </a:t>
            </a:r>
            <a:r>
              <a:rPr lang="cs-CZ" dirty="0" err="1" smtClean="0"/>
              <a:t>Úročnici</a:t>
            </a:r>
            <a:r>
              <a:rPr lang="cs-CZ" dirty="0" smtClean="0"/>
              <a:t>“.</a:t>
            </a:r>
          </a:p>
          <a:p>
            <a:r>
              <a:rPr lang="cs-CZ" dirty="0" smtClean="0"/>
              <a:t>1951: sehrány 2 divadelní hry; z akce UNRA zakoupeno nové jeviště za 135 000 Kč</a:t>
            </a:r>
          </a:p>
          <a:p>
            <a:r>
              <a:rPr lang="cs-CZ" dirty="0" smtClean="0"/>
              <a:t>24. února 1951: Oblastní divadlo z Benešova sehrálo divadelní hru „Tvrdohlavá žena“</a:t>
            </a:r>
          </a:p>
          <a:p>
            <a:r>
              <a:rPr lang="cs-CZ" dirty="0" smtClean="0"/>
              <a:t>1951: patrně zánik </a:t>
            </a:r>
            <a:r>
              <a:rPr lang="cs-CZ" dirty="0" smtClean="0"/>
              <a:t>činnosti spolku</a:t>
            </a:r>
          </a:p>
          <a:p>
            <a:r>
              <a:rPr lang="cs-CZ" dirty="0" smtClean="0"/>
              <a:t>26. 11. 1955: sehráno závodním klubem </a:t>
            </a:r>
            <a:r>
              <a:rPr lang="cs-CZ" dirty="0" err="1" smtClean="0"/>
              <a:t>Metaz</a:t>
            </a:r>
            <a:r>
              <a:rPr lang="cs-CZ" dirty="0" smtClean="0"/>
              <a:t> Týnec nad Sázavou divadelní představení „Jedenácté přikázání“. 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představení (1)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cs-CZ" sz="2700" dirty="0" smtClean="0"/>
              <a:t>1923: sehrány 2 divadelní hry, názvy neznámy (možná „</a:t>
            </a:r>
            <a:r>
              <a:rPr lang="cs-CZ" sz="2700" b="1" i="1" dirty="0" smtClean="0"/>
              <a:t>Česká kalvárie</a:t>
            </a:r>
            <a:r>
              <a:rPr lang="cs-CZ" sz="2700" dirty="0" smtClean="0"/>
              <a:t>“)</a:t>
            </a:r>
          </a:p>
          <a:p>
            <a:pPr lvl="0"/>
            <a:r>
              <a:rPr lang="cs-CZ" sz="2800" dirty="0" smtClean="0"/>
              <a:t>1924: divadelní hry „</a:t>
            </a:r>
            <a:r>
              <a:rPr lang="cs-CZ" sz="2800" b="1" i="1" dirty="0" smtClean="0"/>
              <a:t>Na statku a v chaloupce</a:t>
            </a:r>
            <a:r>
              <a:rPr lang="cs-CZ" sz="2800" dirty="0" smtClean="0"/>
              <a:t>“, „</a:t>
            </a:r>
            <a:r>
              <a:rPr lang="cs-CZ" sz="2800" b="1" i="1" dirty="0" smtClean="0"/>
              <a:t>Když srdce promluví</a:t>
            </a:r>
            <a:r>
              <a:rPr lang="cs-CZ" sz="2800" dirty="0" smtClean="0"/>
              <a:t>“ a „</a:t>
            </a:r>
            <a:r>
              <a:rPr lang="cs-CZ" sz="2800" b="1" i="1" dirty="0" smtClean="0"/>
              <a:t>Černý kříž v lese</a:t>
            </a:r>
            <a:r>
              <a:rPr lang="cs-CZ" sz="2800" dirty="0" smtClean="0"/>
              <a:t>“</a:t>
            </a:r>
          </a:p>
          <a:p>
            <a:pPr lvl="0"/>
            <a:r>
              <a:rPr lang="cs-CZ" sz="2800" dirty="0" smtClean="0"/>
              <a:t>1925: divadelní hry „</a:t>
            </a:r>
            <a:r>
              <a:rPr lang="cs-CZ" sz="2800" b="1" i="1" dirty="0" smtClean="0"/>
              <a:t>Dražba na nevěstu</a:t>
            </a:r>
            <a:r>
              <a:rPr lang="cs-CZ" sz="2800" dirty="0" smtClean="0"/>
              <a:t>“ a „</a:t>
            </a:r>
            <a:r>
              <a:rPr lang="cs-CZ" sz="2800" b="1" i="1" dirty="0" smtClean="0"/>
              <a:t>Pojď na mé srdce</a:t>
            </a:r>
            <a:r>
              <a:rPr lang="cs-CZ" sz="2800" dirty="0" smtClean="0"/>
              <a:t>“</a:t>
            </a:r>
          </a:p>
          <a:p>
            <a:pPr lvl="0"/>
            <a:r>
              <a:rPr lang="cs-CZ" sz="2800" dirty="0" smtClean="0"/>
              <a:t>1926: sehrána  divadelní hra „</a:t>
            </a:r>
            <a:r>
              <a:rPr lang="cs-CZ" sz="2800" b="1" i="1" dirty="0" smtClean="0"/>
              <a:t>Furiant</a:t>
            </a:r>
            <a:r>
              <a:rPr lang="cs-CZ" sz="2800" dirty="0" smtClean="0"/>
              <a:t>“ a dvě aktovky „</a:t>
            </a:r>
            <a:r>
              <a:rPr lang="cs-CZ" sz="2800" b="1" i="1" dirty="0" smtClean="0"/>
              <a:t>Shledání</a:t>
            </a:r>
            <a:r>
              <a:rPr lang="cs-CZ" sz="2800" dirty="0" smtClean="0"/>
              <a:t>“ a „</a:t>
            </a:r>
            <a:r>
              <a:rPr lang="cs-CZ" sz="2800" b="1" i="1" dirty="0" smtClean="0"/>
              <a:t>Den svobody</a:t>
            </a:r>
            <a:r>
              <a:rPr lang="cs-CZ" sz="2800" dirty="0" smtClean="0"/>
              <a:t>“, uspořádán silvestrovský večer</a:t>
            </a:r>
          </a:p>
          <a:p>
            <a:pPr lvl="0"/>
            <a:endParaRPr lang="cs-CZ" sz="27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představení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1927: divadelní hra „</a:t>
            </a:r>
            <a:r>
              <a:rPr lang="cs-CZ" b="1" i="1" dirty="0" smtClean="0"/>
              <a:t>Hospodář a </a:t>
            </a:r>
            <a:r>
              <a:rPr lang="cs-CZ" b="1" i="1" dirty="0" err="1" smtClean="0"/>
              <a:t>výměnkář</a:t>
            </a:r>
            <a:r>
              <a:rPr lang="cs-CZ" dirty="0" smtClean="0"/>
              <a:t>“, uspořádán silvestrovský večer</a:t>
            </a:r>
          </a:p>
          <a:p>
            <a:pPr lvl="0"/>
            <a:r>
              <a:rPr lang="cs-CZ" dirty="0" smtClean="0"/>
              <a:t>1928: uspořádán silvestrovský večer</a:t>
            </a:r>
          </a:p>
          <a:p>
            <a:pPr lvl="0"/>
            <a:r>
              <a:rPr lang="cs-CZ" dirty="0" smtClean="0"/>
              <a:t>1929: divadelní hra „</a:t>
            </a:r>
            <a:r>
              <a:rPr lang="cs-CZ" b="1" dirty="0" err="1" smtClean="0"/>
              <a:t>Notche</a:t>
            </a:r>
            <a:r>
              <a:rPr lang="cs-CZ" b="1" dirty="0" smtClean="0"/>
              <a:t> a Rézi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1930 – 1932: přerušena činnost spolku – nehrálo se</a:t>
            </a:r>
          </a:p>
          <a:p>
            <a:pPr lvl="0"/>
            <a:r>
              <a:rPr lang="cs-CZ" dirty="0" smtClean="0"/>
              <a:t>1932: divadelní hra „</a:t>
            </a:r>
            <a:r>
              <a:rPr lang="cs-CZ" b="1" i="1" dirty="0" smtClean="0"/>
              <a:t>Bujná krev</a:t>
            </a:r>
            <a:r>
              <a:rPr lang="cs-CZ" dirty="0" smtClean="0"/>
              <a:t>“, uspořádán silvestrovský večer</a:t>
            </a:r>
          </a:p>
          <a:p>
            <a:pPr lvl="0"/>
            <a:r>
              <a:rPr lang="cs-CZ" dirty="0" smtClean="0"/>
              <a:t>1933: divadelní hry „</a:t>
            </a:r>
            <a:r>
              <a:rPr lang="cs-CZ" b="1" i="1" dirty="0" smtClean="0"/>
              <a:t>Diblíkova dceruška</a:t>
            </a:r>
            <a:r>
              <a:rPr lang="cs-CZ" i="1" dirty="0" smtClean="0"/>
              <a:t>“</a:t>
            </a:r>
            <a:r>
              <a:rPr lang="cs-CZ" dirty="0" smtClean="0"/>
              <a:t>,</a:t>
            </a:r>
            <a:r>
              <a:rPr lang="cs-CZ" b="1" i="1" dirty="0" smtClean="0"/>
              <a:t> </a:t>
            </a:r>
            <a:r>
              <a:rPr lang="cs-CZ" dirty="0" smtClean="0"/>
              <a:t>„</a:t>
            </a:r>
            <a:r>
              <a:rPr lang="cs-CZ" b="1" i="1" dirty="0" smtClean="0"/>
              <a:t>Ta naše Máňa</a:t>
            </a:r>
            <a:r>
              <a:rPr lang="cs-CZ" dirty="0" smtClean="0"/>
              <a:t>“ a „</a:t>
            </a:r>
            <a:r>
              <a:rPr lang="cs-CZ" b="1" i="1" dirty="0" smtClean="0"/>
              <a:t>Tulácká dobrodružství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1934: divadelní hry „</a:t>
            </a:r>
            <a:r>
              <a:rPr lang="cs-CZ" b="1" i="1" dirty="0" smtClean="0"/>
              <a:t>Rodné hnízdo</a:t>
            </a:r>
            <a:r>
              <a:rPr lang="cs-CZ" dirty="0" smtClean="0"/>
              <a:t>“, „</a:t>
            </a:r>
            <a:r>
              <a:rPr lang="cs-CZ" b="1" i="1" dirty="0" smtClean="0"/>
              <a:t>Lešetínský kovář</a:t>
            </a:r>
            <a:r>
              <a:rPr lang="cs-CZ" dirty="0" smtClean="0"/>
              <a:t>“ a „</a:t>
            </a:r>
            <a:r>
              <a:rPr lang="cs-CZ" b="1" i="1" dirty="0" smtClean="0"/>
              <a:t>Až vstaneme z mrtvých</a:t>
            </a:r>
            <a:r>
              <a:rPr lang="cs-CZ" dirty="0" smtClean="0"/>
              <a:t>“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18</a:t>
            </a:fld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představení (3)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1935: uspořádán silvestrovský večer</a:t>
            </a:r>
          </a:p>
          <a:p>
            <a:pPr lvl="0"/>
            <a:r>
              <a:rPr lang="cs-CZ" dirty="0" smtClean="0"/>
              <a:t>1935 – 1940: činnost spolku přerušena – nehrálo se</a:t>
            </a:r>
          </a:p>
          <a:p>
            <a:pPr lvl="0"/>
            <a:r>
              <a:rPr lang="cs-CZ" dirty="0" smtClean="0"/>
              <a:t>1940: hry „</a:t>
            </a:r>
            <a:r>
              <a:rPr lang="cs-CZ" b="1" i="1" dirty="0" smtClean="0"/>
              <a:t>Srdce</a:t>
            </a:r>
            <a:r>
              <a:rPr lang="cs-CZ" dirty="0" smtClean="0"/>
              <a:t>“ a „</a:t>
            </a:r>
            <a:r>
              <a:rPr lang="cs-CZ" b="1" i="1" dirty="0" smtClean="0"/>
              <a:t>Na selském gruntě</a:t>
            </a:r>
            <a:r>
              <a:rPr lang="cs-CZ" dirty="0" smtClean="0"/>
              <a:t>“, opereta „</a:t>
            </a:r>
            <a:r>
              <a:rPr lang="cs-CZ" b="1" i="1" dirty="0" smtClean="0"/>
              <a:t>Pantáta má sólo</a:t>
            </a:r>
            <a:r>
              <a:rPr lang="cs-CZ" dirty="0" smtClean="0"/>
              <a:t>“, veselohra „</a:t>
            </a:r>
            <a:r>
              <a:rPr lang="cs-CZ" b="1" i="1" dirty="0" smtClean="0"/>
              <a:t>Dědkové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1941: opereta „</a:t>
            </a:r>
            <a:r>
              <a:rPr lang="cs-CZ" b="1" i="1" dirty="0" smtClean="0"/>
              <a:t>Okolo rybníka</a:t>
            </a:r>
            <a:r>
              <a:rPr lang="cs-CZ" dirty="0" smtClean="0"/>
              <a:t>“</a:t>
            </a:r>
            <a:r>
              <a:rPr lang="cs-CZ" b="1" dirty="0" smtClean="0"/>
              <a:t> </a:t>
            </a:r>
            <a:r>
              <a:rPr lang="cs-CZ" dirty="0" smtClean="0"/>
              <a:t>a hra „</a:t>
            </a:r>
            <a:r>
              <a:rPr lang="cs-CZ" b="1" i="1" dirty="0" smtClean="0"/>
              <a:t>Domov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1942: divadelní hra „</a:t>
            </a:r>
            <a:r>
              <a:rPr lang="cs-CZ" b="1" i="1" dirty="0" smtClean="0"/>
              <a:t>Pod naší lípou</a:t>
            </a:r>
            <a:r>
              <a:rPr lang="cs-CZ" dirty="0" smtClean="0"/>
              <a:t>“ a opereta „</a:t>
            </a:r>
            <a:r>
              <a:rPr lang="cs-CZ" b="1" i="1" dirty="0" smtClean="0"/>
              <a:t>Románek krásné cikánky</a:t>
            </a:r>
            <a:r>
              <a:rPr lang="cs-CZ" dirty="0" smtClean="0"/>
              <a:t>“</a:t>
            </a:r>
          </a:p>
          <a:p>
            <a:endParaRPr lang="cs-CZ" dirty="0" smtClean="0"/>
          </a:p>
          <a:p>
            <a:pPr lvl="0"/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představení (4)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1947: divadelní hry „</a:t>
            </a:r>
            <a:r>
              <a:rPr lang="cs-CZ" b="1" i="1" dirty="0" smtClean="0"/>
              <a:t>Zelené království</a:t>
            </a:r>
            <a:r>
              <a:rPr lang="cs-CZ" dirty="0" smtClean="0"/>
              <a:t>“ a „</a:t>
            </a:r>
            <a:r>
              <a:rPr lang="cs-CZ" b="1" i="1" dirty="0" smtClean="0"/>
              <a:t>Praha je naše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1948: divadelní hry „</a:t>
            </a:r>
            <a:r>
              <a:rPr lang="cs-CZ" b="1" i="1" dirty="0" smtClean="0"/>
              <a:t>Na potoce za mlýnicí</a:t>
            </a:r>
            <a:r>
              <a:rPr lang="cs-CZ" dirty="0" smtClean="0"/>
              <a:t>“ a „</a:t>
            </a:r>
            <a:r>
              <a:rPr lang="cs-CZ" b="1" i="1" dirty="0" smtClean="0"/>
              <a:t>Rozmysli si Mařenko</a:t>
            </a:r>
            <a:r>
              <a:rPr lang="cs-CZ" dirty="0" smtClean="0"/>
              <a:t>“ </a:t>
            </a:r>
          </a:p>
          <a:p>
            <a:pPr lvl="0"/>
            <a:r>
              <a:rPr lang="cs-CZ" dirty="0" smtClean="0"/>
              <a:t>1949: divadelní hry „</a:t>
            </a:r>
            <a:r>
              <a:rPr lang="cs-CZ" b="1" i="1" dirty="0" smtClean="0"/>
              <a:t>Za pantátovými zády</a:t>
            </a:r>
            <a:r>
              <a:rPr lang="cs-CZ" dirty="0" smtClean="0"/>
              <a:t>“ a „</a:t>
            </a:r>
            <a:r>
              <a:rPr lang="cs-CZ" b="1" i="1" dirty="0" smtClean="0"/>
              <a:t>Vesnička pod lipami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1950: divadelní hra „</a:t>
            </a:r>
            <a:r>
              <a:rPr lang="cs-CZ" b="1" i="1" dirty="0" smtClean="0"/>
              <a:t>Mlýn na samotě</a:t>
            </a:r>
            <a:r>
              <a:rPr lang="cs-CZ" dirty="0" smtClean="0"/>
              <a:t>“</a:t>
            </a:r>
          </a:p>
          <a:p>
            <a:pPr lvl="0"/>
            <a:r>
              <a:rPr lang="cs-CZ" dirty="0" smtClean="0"/>
              <a:t>1951: divadelní hry „</a:t>
            </a:r>
            <a:r>
              <a:rPr lang="cs-CZ" b="1" i="1" dirty="0" smtClean="0"/>
              <a:t>Jedenácté přikázání</a:t>
            </a:r>
            <a:r>
              <a:rPr lang="cs-CZ" dirty="0" smtClean="0"/>
              <a:t>“ a  „</a:t>
            </a:r>
            <a:r>
              <a:rPr lang="cs-CZ" b="1" i="1" dirty="0" err="1" smtClean="0"/>
              <a:t>Vojnarka</a:t>
            </a:r>
            <a:r>
              <a:rPr lang="cs-CZ" dirty="0" smtClean="0"/>
              <a:t>“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představení (5)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Zájezdová činnost:</a:t>
            </a:r>
          </a:p>
          <a:p>
            <a:r>
              <a:rPr lang="cs-CZ" dirty="0" smtClean="0"/>
              <a:t>1948: v Kamenném Přívoze veselohra Václava Bárty „Na potoce za mlýnicí“</a:t>
            </a:r>
          </a:p>
          <a:p>
            <a:r>
              <a:rPr lang="cs-CZ" dirty="0" smtClean="0"/>
              <a:t>1950: v </a:t>
            </a:r>
            <a:r>
              <a:rPr lang="cs-CZ" dirty="0" err="1" smtClean="0"/>
              <a:t>Tismi</a:t>
            </a:r>
            <a:r>
              <a:rPr lang="cs-CZ" dirty="0" smtClean="0"/>
              <a:t> hra „Mlýn na samotě“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21</a:t>
            </a:fld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cs-CZ" sz="3100" b="1" i="1" dirty="0" smtClean="0"/>
              <a:t>Česká kalvárie  </a:t>
            </a:r>
            <a:r>
              <a:rPr lang="cs-CZ" sz="3100" dirty="0" smtClean="0"/>
              <a:t>od Antonie Fischerové – 3 scénické črty ze světové války: </a:t>
            </a:r>
            <a:r>
              <a:rPr lang="cs-CZ" sz="3100" b="1" dirty="0" smtClean="0"/>
              <a:t>Vítězství </a:t>
            </a:r>
            <a:r>
              <a:rPr lang="cs-CZ" sz="3100" dirty="0" smtClean="0"/>
              <a:t>/v lazaretu r. 1914/, </a:t>
            </a:r>
            <a:r>
              <a:rPr lang="cs-CZ" sz="3100" b="1" dirty="0" smtClean="0"/>
              <a:t>Poroba </a:t>
            </a:r>
            <a:r>
              <a:rPr lang="cs-CZ" sz="3100" dirty="0" smtClean="0"/>
              <a:t>/staroslavné české městečko r. 1917/, </a:t>
            </a:r>
            <a:r>
              <a:rPr lang="cs-CZ" sz="3100" b="1" dirty="0" smtClean="0"/>
              <a:t>Velezrádci </a:t>
            </a:r>
            <a:r>
              <a:rPr lang="cs-CZ" sz="3100" dirty="0" smtClean="0"/>
              <a:t>/děj se odehrává ve skalním sedle na jaře 1918/); napsáno 1919</a:t>
            </a:r>
          </a:p>
          <a:p>
            <a:pPr lvl="1"/>
            <a:r>
              <a:rPr lang="cs-CZ" sz="2400" b="1" i="1" dirty="0" smtClean="0">
                <a:solidFill>
                  <a:srgbClr val="FF0000"/>
                </a:solidFill>
              </a:rPr>
              <a:t>Velezrádci</a:t>
            </a:r>
            <a:r>
              <a:rPr lang="cs-CZ" sz="2400" dirty="0" smtClean="0"/>
              <a:t> – osoby a obsazení:</a:t>
            </a:r>
          </a:p>
          <a:p>
            <a:pPr lvl="2"/>
            <a:r>
              <a:rPr lang="cs-CZ" dirty="0" smtClean="0"/>
              <a:t>Kulhavý vojín … Máša</a:t>
            </a:r>
          </a:p>
          <a:p>
            <a:pPr lvl="2"/>
            <a:r>
              <a:rPr lang="cs-CZ" dirty="0" smtClean="0"/>
              <a:t>Mladý vojín … V. Vnouček</a:t>
            </a:r>
          </a:p>
          <a:p>
            <a:pPr lvl="2"/>
            <a:r>
              <a:rPr lang="cs-CZ" dirty="0" smtClean="0"/>
              <a:t>Vojín … Dvořák</a:t>
            </a:r>
          </a:p>
          <a:p>
            <a:pPr lvl="2"/>
            <a:r>
              <a:rPr lang="cs-CZ" dirty="0" smtClean="0"/>
              <a:t>Beneš … F. Kaprálek</a:t>
            </a:r>
          </a:p>
          <a:p>
            <a:pPr lvl="2"/>
            <a:r>
              <a:rPr lang="cs-CZ" dirty="0" smtClean="0"/>
              <a:t>Šikovatel …  F. Řehák</a:t>
            </a:r>
          </a:p>
          <a:p>
            <a:r>
              <a:rPr lang="cs-CZ" sz="3100" dirty="0" smtClean="0"/>
              <a:t>František </a:t>
            </a:r>
            <a:r>
              <a:rPr lang="cs-CZ" sz="3100" dirty="0" err="1" smtClean="0"/>
              <a:t>Zimar</a:t>
            </a:r>
            <a:r>
              <a:rPr lang="cs-CZ" sz="3100" dirty="0" smtClean="0"/>
              <a:t>: </a:t>
            </a:r>
            <a:r>
              <a:rPr lang="cs-CZ" sz="3100" b="1" dirty="0" smtClean="0"/>
              <a:t>Shledání</a:t>
            </a:r>
            <a:r>
              <a:rPr lang="cs-CZ" sz="3100" dirty="0" smtClean="0"/>
              <a:t> (dramatický obrázek </a:t>
            </a:r>
            <a:br>
              <a:rPr lang="cs-CZ" sz="3100" dirty="0" smtClean="0"/>
            </a:br>
            <a:r>
              <a:rPr lang="cs-CZ" sz="3100" dirty="0" smtClean="0"/>
              <a:t>o 1 dějství ze života legionářů na Ruské frontě)</a:t>
            </a:r>
          </a:p>
          <a:p>
            <a:pPr lvl="2"/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22</a:t>
            </a:fld>
            <a:endParaRPr lang="cs-CZ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Oldřich </a:t>
            </a:r>
            <a:r>
              <a:rPr lang="cs-CZ" dirty="0" err="1" smtClean="0"/>
              <a:t>Dubovský</a:t>
            </a:r>
            <a:r>
              <a:rPr lang="cs-CZ" dirty="0" smtClean="0"/>
              <a:t>: </a:t>
            </a:r>
            <a:r>
              <a:rPr lang="cs-CZ" b="1" i="1" dirty="0" smtClean="0"/>
              <a:t>Až vstaneme z mrtvých </a:t>
            </a:r>
            <a:br>
              <a:rPr lang="cs-CZ" b="1" i="1" dirty="0" smtClean="0"/>
            </a:br>
            <a:r>
              <a:rPr lang="cs-CZ" dirty="0" smtClean="0"/>
              <a:t>(drama o třech jednáních)</a:t>
            </a:r>
          </a:p>
          <a:p>
            <a:pPr lvl="1"/>
            <a:r>
              <a:rPr lang="cs-CZ" dirty="0" smtClean="0"/>
              <a:t>Osoby a obsazení:</a:t>
            </a:r>
          </a:p>
          <a:p>
            <a:pPr lvl="2"/>
            <a:r>
              <a:rPr lang="cs-CZ" dirty="0" err="1" smtClean="0"/>
              <a:t>Hojta</a:t>
            </a:r>
            <a:r>
              <a:rPr lang="cs-CZ" dirty="0" smtClean="0"/>
              <a:t>, sedlák …  Franěk L.</a:t>
            </a:r>
          </a:p>
          <a:p>
            <a:pPr lvl="2"/>
            <a:r>
              <a:rPr lang="cs-CZ" dirty="0" err="1" smtClean="0"/>
              <a:t>Hojtová</a:t>
            </a:r>
            <a:r>
              <a:rPr lang="cs-CZ" dirty="0" smtClean="0"/>
              <a:t>, jeho žena … Havelková</a:t>
            </a:r>
          </a:p>
          <a:p>
            <a:pPr lvl="2"/>
            <a:r>
              <a:rPr lang="cs-CZ" dirty="0" smtClean="0"/>
              <a:t>Anička, jejich dcera … Dudková</a:t>
            </a:r>
          </a:p>
          <a:p>
            <a:pPr lvl="2"/>
            <a:r>
              <a:rPr lang="cs-CZ" dirty="0" smtClean="0"/>
              <a:t>Stáňa, jejich syn … Žížala</a:t>
            </a:r>
          </a:p>
          <a:p>
            <a:pPr lvl="2"/>
            <a:r>
              <a:rPr lang="cs-CZ" dirty="0" smtClean="0"/>
              <a:t>Jena …  </a:t>
            </a:r>
            <a:r>
              <a:rPr lang="cs-CZ" dirty="0" err="1" smtClean="0"/>
              <a:t>Žabová</a:t>
            </a:r>
            <a:endParaRPr lang="cs-CZ" dirty="0" smtClean="0"/>
          </a:p>
          <a:p>
            <a:pPr lvl="2"/>
            <a:r>
              <a:rPr lang="cs-CZ" dirty="0" smtClean="0"/>
              <a:t>Dr. </a:t>
            </a:r>
            <a:r>
              <a:rPr lang="cs-CZ" dirty="0" err="1" smtClean="0"/>
              <a:t>Mitler</a:t>
            </a:r>
            <a:r>
              <a:rPr lang="cs-CZ" dirty="0" smtClean="0"/>
              <a:t> … Kaprálek F. st.</a:t>
            </a:r>
          </a:p>
          <a:p>
            <a:pPr lvl="2"/>
            <a:r>
              <a:rPr lang="cs-CZ" dirty="0" smtClean="0"/>
              <a:t>Jan, venkovský </a:t>
            </a:r>
            <a:r>
              <a:rPr lang="cs-CZ" dirty="0" err="1" smtClean="0"/>
              <a:t>strejc</a:t>
            </a:r>
            <a:r>
              <a:rPr lang="cs-CZ" dirty="0" smtClean="0"/>
              <a:t> …  Kaprálek F. ml.</a:t>
            </a:r>
          </a:p>
          <a:p>
            <a:pPr lvl="2"/>
            <a:r>
              <a:rPr lang="cs-CZ" dirty="0" smtClean="0"/>
              <a:t>Josífek,   „-„ … Jar. K… </a:t>
            </a:r>
            <a:r>
              <a:rPr lang="cs-CZ" dirty="0" err="1" smtClean="0"/>
              <a:t>ůt</a:t>
            </a:r>
            <a:r>
              <a:rPr lang="cs-CZ" dirty="0" smtClean="0"/>
              <a:t>???</a:t>
            </a:r>
          </a:p>
          <a:p>
            <a:pPr lvl="2"/>
            <a:r>
              <a:rPr lang="cs-CZ" dirty="0" smtClean="0"/>
              <a:t>Šnek,    „-„ … Franěk J.</a:t>
            </a:r>
          </a:p>
          <a:p>
            <a:pPr lvl="2"/>
            <a:r>
              <a:rPr lang="cs-CZ" dirty="0" err="1" smtClean="0"/>
              <a:t>Jelníček</a:t>
            </a:r>
            <a:r>
              <a:rPr lang="cs-CZ" dirty="0" smtClean="0"/>
              <a:t>, pražská figurka …Kaprálek </a:t>
            </a:r>
            <a:r>
              <a:rPr lang="cs-CZ" dirty="0" err="1" smtClean="0"/>
              <a:t>Jos</a:t>
            </a:r>
            <a:r>
              <a:rPr lang="cs-CZ" dirty="0" smtClean="0"/>
              <a:t>.</a:t>
            </a:r>
          </a:p>
          <a:p>
            <a:pPr lvl="2"/>
            <a:r>
              <a:rPr lang="cs-CZ" dirty="0" smtClean="0"/>
              <a:t>Vesnická chasa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5" name="Obrázek 4" descr="2014-01-02 16.32.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1071546"/>
            <a:ext cx="2143154" cy="2857539"/>
          </a:xfrm>
          <a:prstGeom prst="rect">
            <a:avLst/>
          </a:prstGeom>
        </p:spPr>
      </p:pic>
      <p:pic>
        <p:nvPicPr>
          <p:cNvPr id="6" name="Obrázek 5" descr="2014-01-02 16.32.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3929066"/>
            <a:ext cx="2035965" cy="27146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 fontScale="55000" lnSpcReduction="20000"/>
          </a:bodyPr>
          <a:lstStyle/>
          <a:p>
            <a:r>
              <a:rPr lang="cs-CZ" sz="3600" dirty="0" smtClean="0"/>
              <a:t>Rudolf </a:t>
            </a:r>
            <a:r>
              <a:rPr lang="cs-CZ" sz="3600" dirty="0" err="1" smtClean="0"/>
              <a:t>Robl</a:t>
            </a:r>
            <a:r>
              <a:rPr lang="cs-CZ" sz="3600" dirty="0" smtClean="0"/>
              <a:t>, Jan Beran: </a:t>
            </a:r>
            <a:r>
              <a:rPr lang="cs-CZ" sz="3600" b="1" i="1" dirty="0" smtClean="0"/>
              <a:t>Srdce</a:t>
            </a:r>
            <a:r>
              <a:rPr lang="cs-CZ" sz="3600" dirty="0" smtClean="0"/>
              <a:t> (veselý obrázek z české vesnice </a:t>
            </a:r>
            <a:br>
              <a:rPr lang="cs-CZ" sz="3600" dirty="0" smtClean="0"/>
            </a:br>
            <a:r>
              <a:rPr lang="cs-CZ" sz="3600" dirty="0" smtClean="0"/>
              <a:t>ve třech jednáních – divadelní hra se zpěvy); 1921</a:t>
            </a:r>
          </a:p>
          <a:p>
            <a:pPr lvl="0"/>
            <a:endParaRPr lang="cs-CZ" sz="3600" dirty="0" smtClean="0"/>
          </a:p>
          <a:p>
            <a:pPr lvl="0"/>
            <a:r>
              <a:rPr lang="cs-CZ" sz="3600" dirty="0" smtClean="0"/>
              <a:t>František </a:t>
            </a:r>
            <a:r>
              <a:rPr lang="cs-CZ" sz="3600" dirty="0" err="1" smtClean="0"/>
              <a:t>Jenne</a:t>
            </a:r>
            <a:r>
              <a:rPr lang="cs-CZ" sz="3600" dirty="0" smtClean="0"/>
              <a:t>: </a:t>
            </a:r>
            <a:r>
              <a:rPr lang="cs-CZ" sz="3600" b="1" i="1" dirty="0" smtClean="0"/>
              <a:t>Dědkové</a:t>
            </a:r>
            <a:r>
              <a:rPr lang="cs-CZ" sz="3600" dirty="0" smtClean="0"/>
              <a:t> (veselá hra ze života venkovského </a:t>
            </a:r>
            <a:br>
              <a:rPr lang="cs-CZ" sz="3600" dirty="0" smtClean="0"/>
            </a:br>
            <a:r>
              <a:rPr lang="cs-CZ" sz="3600" dirty="0" smtClean="0"/>
              <a:t>o čtyřech jednáních)</a:t>
            </a:r>
          </a:p>
          <a:p>
            <a:pPr lvl="1"/>
            <a:r>
              <a:rPr lang="cs-CZ" sz="3600" dirty="0" smtClean="0"/>
              <a:t>Osoby a obsazení:</a:t>
            </a:r>
          </a:p>
          <a:p>
            <a:pPr lvl="2"/>
            <a:r>
              <a:rPr lang="cs-CZ" sz="3600" dirty="0" smtClean="0"/>
              <a:t>Matějková, mladá vdova … Anežka </a:t>
            </a:r>
            <a:r>
              <a:rPr lang="cs-CZ" sz="3600" dirty="0" err="1" smtClean="0"/>
              <a:t>Kaprálková</a:t>
            </a:r>
            <a:endParaRPr lang="cs-CZ" sz="3600" dirty="0" smtClean="0"/>
          </a:p>
          <a:p>
            <a:pPr lvl="2"/>
            <a:r>
              <a:rPr lang="cs-CZ" sz="3600" dirty="0" smtClean="0"/>
              <a:t>Blažková, její matka … Jar. </a:t>
            </a:r>
            <a:r>
              <a:rPr lang="cs-CZ" sz="3600" dirty="0" err="1" smtClean="0"/>
              <a:t>Kaprálková</a:t>
            </a:r>
            <a:endParaRPr lang="cs-CZ" sz="3600" dirty="0" smtClean="0"/>
          </a:p>
          <a:p>
            <a:pPr lvl="2"/>
            <a:r>
              <a:rPr lang="cs-CZ" sz="3600" dirty="0" err="1" smtClean="0"/>
              <a:t>Boubelík</a:t>
            </a:r>
            <a:r>
              <a:rPr lang="cs-CZ" sz="3600" dirty="0" smtClean="0"/>
              <a:t>, </a:t>
            </a:r>
            <a:r>
              <a:rPr lang="cs-CZ" sz="3600" dirty="0" err="1" smtClean="0"/>
              <a:t>výměnkář</a:t>
            </a:r>
            <a:r>
              <a:rPr lang="cs-CZ" sz="3600" dirty="0" smtClean="0"/>
              <a:t> … L. Franěk</a:t>
            </a:r>
          </a:p>
          <a:p>
            <a:pPr lvl="2"/>
            <a:r>
              <a:rPr lang="cs-CZ" sz="3600" dirty="0" smtClean="0"/>
              <a:t>Prokop, jeho syn … Štěpán</a:t>
            </a:r>
          </a:p>
          <a:p>
            <a:pPr lvl="2"/>
            <a:r>
              <a:rPr lang="cs-CZ" sz="3600" dirty="0" smtClean="0"/>
              <a:t>Pelíšek, </a:t>
            </a:r>
            <a:r>
              <a:rPr lang="cs-CZ" sz="3600" dirty="0" err="1" smtClean="0"/>
              <a:t>výměnkář</a:t>
            </a:r>
            <a:r>
              <a:rPr lang="cs-CZ" sz="3600" dirty="0" smtClean="0"/>
              <a:t> …  Jar. Franěk</a:t>
            </a:r>
          </a:p>
          <a:p>
            <a:pPr lvl="2"/>
            <a:r>
              <a:rPr lang="cs-CZ" sz="3600" dirty="0" smtClean="0"/>
              <a:t>Kulich, </a:t>
            </a:r>
            <a:r>
              <a:rPr lang="cs-CZ" sz="3600" dirty="0" err="1" smtClean="0"/>
              <a:t>výměnkář</a:t>
            </a:r>
            <a:r>
              <a:rPr lang="cs-CZ" sz="3600" dirty="0" smtClean="0"/>
              <a:t> … Jan Kaprálek???</a:t>
            </a:r>
          </a:p>
          <a:p>
            <a:pPr lvl="2"/>
            <a:r>
              <a:rPr lang="cs-CZ" sz="3600" dirty="0" smtClean="0"/>
              <a:t>Mařka, jeho dcera …  Jar. </a:t>
            </a:r>
            <a:r>
              <a:rPr lang="cs-CZ" sz="3600" dirty="0" err="1" smtClean="0"/>
              <a:t>Hubínková</a:t>
            </a:r>
            <a:r>
              <a:rPr lang="cs-CZ" sz="3600" dirty="0" smtClean="0"/>
              <a:t>???</a:t>
            </a:r>
          </a:p>
          <a:p>
            <a:pPr lvl="2"/>
            <a:r>
              <a:rPr lang="cs-CZ" sz="3600" dirty="0" err="1" smtClean="0"/>
              <a:t>Kutina</a:t>
            </a:r>
            <a:r>
              <a:rPr lang="cs-CZ" sz="3600" dirty="0" smtClean="0"/>
              <a:t>, sedlák … Otto Stojánek</a:t>
            </a:r>
          </a:p>
          <a:p>
            <a:pPr lvl="2"/>
            <a:r>
              <a:rPr lang="cs-CZ" sz="3600" dirty="0" smtClean="0"/>
              <a:t>Svoboda, vdovec … Josef </a:t>
            </a:r>
            <a:r>
              <a:rPr lang="cs-CZ" sz="3600" dirty="0" err="1" smtClean="0"/>
              <a:t>Žaba</a:t>
            </a:r>
            <a:endParaRPr lang="cs-CZ" sz="3600" dirty="0" smtClean="0"/>
          </a:p>
          <a:p>
            <a:pPr lvl="2"/>
            <a:r>
              <a:rPr lang="cs-CZ" sz="3600" dirty="0" err="1" smtClean="0"/>
              <a:t>Žihlík</a:t>
            </a:r>
            <a:r>
              <a:rPr lang="cs-CZ" sz="3600" dirty="0" smtClean="0"/>
              <a:t>, švec … Josef Kaprálek</a:t>
            </a:r>
          </a:p>
          <a:p>
            <a:pPr lvl="2"/>
            <a:r>
              <a:rPr lang="cs-CZ" sz="3600" dirty="0" err="1" smtClean="0"/>
              <a:t>Prchlíková</a:t>
            </a:r>
            <a:r>
              <a:rPr lang="cs-CZ" sz="3600" dirty="0" smtClean="0"/>
              <a:t>, plátenice … Štěpánová???</a:t>
            </a:r>
          </a:p>
          <a:p>
            <a:pPr lvl="2"/>
            <a:r>
              <a:rPr lang="cs-CZ" sz="3600" dirty="0" smtClean="0"/>
              <a:t>Venca, čeledín u Matějkové …  V. Havelka </a:t>
            </a:r>
          </a:p>
          <a:p>
            <a:pPr lvl="2"/>
            <a:r>
              <a:rPr lang="cs-CZ" sz="3600" dirty="0" smtClean="0"/>
              <a:t>Ančka, služka u Matějkové … L. </a:t>
            </a:r>
            <a:r>
              <a:rPr lang="cs-CZ" sz="3600" dirty="0" err="1" smtClean="0"/>
              <a:t>Zdvihalová</a:t>
            </a:r>
            <a:endParaRPr lang="cs-CZ" sz="360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24</a:t>
            </a:fld>
            <a:endParaRPr lang="cs-CZ" dirty="0"/>
          </a:p>
        </p:txBody>
      </p:sp>
      <p:pic>
        <p:nvPicPr>
          <p:cNvPr id="7" name="Obrázek 6" descr="2014-01-02 16.27.28.jpg"/>
          <p:cNvPicPr>
            <a:picLocks noChangeAspect="1"/>
          </p:cNvPicPr>
          <p:nvPr/>
        </p:nvPicPr>
        <p:blipFill>
          <a:blip r:embed="rId2" cstate="print"/>
          <a:srcRect l="4166" t="8333" r="6944" b="4167"/>
          <a:stretch>
            <a:fillRect/>
          </a:stretch>
        </p:blipFill>
        <p:spPr>
          <a:xfrm>
            <a:off x="6357950" y="3214686"/>
            <a:ext cx="2558142" cy="3357562"/>
          </a:xfrm>
          <a:prstGeom prst="rect">
            <a:avLst/>
          </a:prstGeom>
        </p:spPr>
      </p:pic>
      <p:pic>
        <p:nvPicPr>
          <p:cNvPr id="6" name="Obrázek 5" descr="P1120819.JPG"/>
          <p:cNvPicPr>
            <a:picLocks noChangeAspect="1"/>
          </p:cNvPicPr>
          <p:nvPr/>
        </p:nvPicPr>
        <p:blipFill>
          <a:blip r:embed="rId3" cstate="print"/>
          <a:srcRect l="7812" t="5859" r="7813" b="5078"/>
          <a:stretch>
            <a:fillRect/>
          </a:stretch>
        </p:blipFill>
        <p:spPr>
          <a:xfrm>
            <a:off x="7215206" y="357166"/>
            <a:ext cx="1776550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(4)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lnSpcReduction="10000"/>
          </a:bodyPr>
          <a:lstStyle/>
          <a:p>
            <a:pPr lvl="0"/>
            <a:r>
              <a:rPr lang="cs-CZ" sz="2000" dirty="0" err="1" smtClean="0"/>
              <a:t>J.S.Lukas</a:t>
            </a:r>
            <a:r>
              <a:rPr lang="cs-CZ" sz="2000" dirty="0" smtClean="0"/>
              <a:t>  – M. Jaroš: </a:t>
            </a:r>
            <a:r>
              <a:rPr lang="cs-CZ" sz="2000" b="1" i="1" dirty="0" smtClean="0"/>
              <a:t>Okolo rybníka </a:t>
            </a:r>
            <a:r>
              <a:rPr lang="cs-CZ" sz="2000" dirty="0" smtClean="0"/>
              <a:t>(lidová opereta o třech jednáních z idylického zákoutí jižních Čech, v krajině rybničnaté), hudbu složil: Eduard </a:t>
            </a:r>
            <a:r>
              <a:rPr lang="cs-CZ" sz="2000" dirty="0" err="1" smtClean="0"/>
              <a:t>Ingriš</a:t>
            </a:r>
            <a:r>
              <a:rPr lang="cs-CZ" sz="2000" dirty="0" smtClean="0"/>
              <a:t>, 1941</a:t>
            </a:r>
          </a:p>
          <a:p>
            <a:pPr lvl="1"/>
            <a:r>
              <a:rPr lang="cs-CZ" sz="2000" dirty="0" smtClean="0"/>
              <a:t>Osoby a obsazení – 1. varianta/ 2. varianta:</a:t>
            </a:r>
          </a:p>
          <a:p>
            <a:pPr lvl="2"/>
            <a:r>
              <a:rPr lang="cs-CZ" sz="2000" dirty="0" smtClean="0"/>
              <a:t>Josef Bartoš, majitel pily … </a:t>
            </a:r>
            <a:r>
              <a:rPr lang="cs-CZ" sz="2000" dirty="0" smtClean="0">
                <a:solidFill>
                  <a:srgbClr val="0070C0"/>
                </a:solidFill>
              </a:rPr>
              <a:t>Ladislav </a:t>
            </a:r>
            <a:r>
              <a:rPr lang="cs-CZ" sz="2000" dirty="0" err="1" smtClean="0">
                <a:solidFill>
                  <a:srgbClr val="0070C0"/>
                </a:solidFill>
              </a:rPr>
              <a:t>Franěk</a:t>
            </a:r>
            <a:r>
              <a:rPr lang="cs-CZ" sz="2000" dirty="0" smtClean="0">
                <a:solidFill>
                  <a:srgbClr val="0070C0"/>
                </a:solidFill>
              </a:rPr>
              <a:t>/</a:t>
            </a:r>
            <a:r>
              <a:rPr lang="cs-CZ" sz="2000" dirty="0" err="1" smtClean="0">
                <a:solidFill>
                  <a:srgbClr val="0070C0"/>
                </a:solidFill>
              </a:rPr>
              <a:t>Jos</a:t>
            </a:r>
            <a:r>
              <a:rPr lang="cs-CZ" sz="2000" dirty="0" smtClean="0">
                <a:solidFill>
                  <a:srgbClr val="0070C0"/>
                </a:solidFill>
              </a:rPr>
              <a:t>. </a:t>
            </a:r>
            <a:r>
              <a:rPr lang="cs-CZ" sz="2000" dirty="0" err="1" smtClean="0">
                <a:solidFill>
                  <a:srgbClr val="0070C0"/>
                </a:solidFill>
              </a:rPr>
              <a:t>Žaba</a:t>
            </a:r>
            <a:endParaRPr lang="cs-CZ" sz="2000" dirty="0" smtClean="0">
              <a:solidFill>
                <a:srgbClr val="0070C0"/>
              </a:solidFill>
            </a:endParaRPr>
          </a:p>
          <a:p>
            <a:pPr lvl="2"/>
            <a:r>
              <a:rPr lang="cs-CZ" sz="2000" dirty="0" smtClean="0"/>
              <a:t>Jen, jeho syn … la. Kaprálek??/</a:t>
            </a:r>
            <a:r>
              <a:rPr lang="cs-CZ" sz="2000" dirty="0" err="1" smtClean="0"/>
              <a:t>Jos</a:t>
            </a:r>
            <a:r>
              <a:rPr lang="cs-CZ" sz="2000" dirty="0" smtClean="0"/>
              <a:t>. Kaprálek</a:t>
            </a:r>
          </a:p>
          <a:p>
            <a:pPr lvl="2"/>
            <a:r>
              <a:rPr lang="cs-CZ" sz="2000" dirty="0" smtClean="0"/>
              <a:t>Jožka, jeho dcera …  </a:t>
            </a:r>
            <a:r>
              <a:rPr lang="cs-CZ" sz="2000" dirty="0" err="1" smtClean="0"/>
              <a:t>Jož</a:t>
            </a:r>
            <a:r>
              <a:rPr lang="cs-CZ" sz="2000" dirty="0" smtClean="0"/>
              <a:t>. </a:t>
            </a:r>
            <a:r>
              <a:rPr lang="cs-CZ" sz="2000" dirty="0" err="1" smtClean="0"/>
              <a:t>Kaprálková</a:t>
            </a:r>
            <a:r>
              <a:rPr lang="cs-CZ" sz="2000" dirty="0" smtClean="0"/>
              <a:t>/</a:t>
            </a:r>
            <a:r>
              <a:rPr lang="cs-CZ" sz="2000" dirty="0" err="1" smtClean="0"/>
              <a:t>Jož</a:t>
            </a:r>
            <a:r>
              <a:rPr lang="cs-CZ" sz="2000" dirty="0" smtClean="0"/>
              <a:t>. </a:t>
            </a:r>
            <a:r>
              <a:rPr lang="cs-CZ" sz="2000" dirty="0" err="1" smtClean="0"/>
              <a:t>Kaprálková</a:t>
            </a:r>
            <a:endParaRPr lang="cs-CZ" sz="2000" dirty="0" smtClean="0"/>
          </a:p>
          <a:p>
            <a:pPr lvl="2"/>
            <a:r>
              <a:rPr lang="cs-CZ" sz="2000" dirty="0" smtClean="0"/>
              <a:t>Jiří Zábranský … </a:t>
            </a:r>
            <a:r>
              <a:rPr lang="cs-CZ" sz="2000" dirty="0" err="1" smtClean="0">
                <a:solidFill>
                  <a:srgbClr val="0070C0"/>
                </a:solidFill>
              </a:rPr>
              <a:t>Jos</a:t>
            </a:r>
            <a:r>
              <a:rPr lang="cs-CZ" sz="2000" dirty="0" smtClean="0">
                <a:solidFill>
                  <a:srgbClr val="0070C0"/>
                </a:solidFill>
              </a:rPr>
              <a:t>. </a:t>
            </a:r>
            <a:r>
              <a:rPr lang="cs-CZ" sz="2000" dirty="0" err="1" smtClean="0">
                <a:solidFill>
                  <a:srgbClr val="0070C0"/>
                </a:solidFill>
              </a:rPr>
              <a:t>Žaba</a:t>
            </a:r>
            <a:r>
              <a:rPr lang="cs-CZ" sz="2000" dirty="0" smtClean="0">
                <a:solidFill>
                  <a:srgbClr val="0070C0"/>
                </a:solidFill>
              </a:rPr>
              <a:t>/Lad. Franěk</a:t>
            </a:r>
          </a:p>
          <a:p>
            <a:pPr lvl="2"/>
            <a:r>
              <a:rPr lang="cs-CZ" sz="2000" dirty="0" smtClean="0"/>
              <a:t>Alois Rákos, jeho přítel … Jar. </a:t>
            </a:r>
            <a:r>
              <a:rPr lang="cs-CZ" sz="2000" dirty="0" err="1" smtClean="0"/>
              <a:t>Franěk</a:t>
            </a:r>
            <a:r>
              <a:rPr lang="cs-CZ" sz="2000" dirty="0" smtClean="0"/>
              <a:t>/Jar. Franěk</a:t>
            </a:r>
          </a:p>
          <a:p>
            <a:pPr lvl="2"/>
            <a:r>
              <a:rPr lang="cs-CZ" sz="2000" dirty="0" smtClean="0"/>
              <a:t>Bořivoj Štika, porybný … </a:t>
            </a:r>
            <a:r>
              <a:rPr lang="cs-CZ" sz="2000" dirty="0" err="1" smtClean="0">
                <a:solidFill>
                  <a:srgbClr val="FF0000"/>
                </a:solidFill>
              </a:rPr>
              <a:t>Jos</a:t>
            </a:r>
            <a:r>
              <a:rPr lang="cs-CZ" sz="2000" dirty="0" smtClean="0">
                <a:solidFill>
                  <a:srgbClr val="FF0000"/>
                </a:solidFill>
              </a:rPr>
              <a:t>. Porybný/ J. Kaprálek</a:t>
            </a:r>
          </a:p>
          <a:p>
            <a:pPr lvl="2"/>
            <a:r>
              <a:rPr lang="cs-CZ" sz="2000" dirty="0" smtClean="0"/>
              <a:t>Anna, jeho žena … </a:t>
            </a:r>
            <a:r>
              <a:rPr lang="cs-CZ" sz="2000" dirty="0" err="1" smtClean="0"/>
              <a:t>Vobecká</a:t>
            </a:r>
            <a:r>
              <a:rPr lang="cs-CZ" sz="2000" dirty="0" smtClean="0"/>
              <a:t>/</a:t>
            </a:r>
            <a:r>
              <a:rPr lang="cs-CZ" sz="2000" dirty="0" err="1" smtClean="0"/>
              <a:t>Vobecká</a:t>
            </a:r>
            <a:endParaRPr lang="cs-CZ" sz="2000" dirty="0" smtClean="0"/>
          </a:p>
          <a:p>
            <a:pPr lvl="2"/>
            <a:r>
              <a:rPr lang="cs-CZ" sz="2000" dirty="0" smtClean="0"/>
              <a:t>Barka, jejich dcera …  </a:t>
            </a:r>
            <a:r>
              <a:rPr lang="cs-CZ" sz="2000" dirty="0" err="1" smtClean="0">
                <a:solidFill>
                  <a:srgbClr val="00B050"/>
                </a:solidFill>
              </a:rPr>
              <a:t>Štěpánová</a:t>
            </a:r>
            <a:r>
              <a:rPr lang="cs-CZ" sz="2000" dirty="0" smtClean="0">
                <a:solidFill>
                  <a:srgbClr val="00B050"/>
                </a:solidFill>
              </a:rPr>
              <a:t>/A. </a:t>
            </a:r>
            <a:r>
              <a:rPr lang="cs-CZ" sz="2000" dirty="0" err="1" smtClean="0">
                <a:solidFill>
                  <a:srgbClr val="00B050"/>
                </a:solidFill>
              </a:rPr>
              <a:t>Kaprálková</a:t>
            </a:r>
            <a:endParaRPr lang="cs-CZ" sz="2000" dirty="0" smtClean="0">
              <a:solidFill>
                <a:srgbClr val="00B050"/>
              </a:solidFill>
            </a:endParaRPr>
          </a:p>
          <a:p>
            <a:pPr lvl="2"/>
            <a:r>
              <a:rPr lang="cs-CZ" sz="2000" dirty="0" smtClean="0"/>
              <a:t>Křeček, správce … </a:t>
            </a:r>
            <a:r>
              <a:rPr lang="cs-CZ" sz="2000" dirty="0" err="1" smtClean="0"/>
              <a:t>Jos</a:t>
            </a:r>
            <a:r>
              <a:rPr lang="cs-CZ" sz="2000" dirty="0" smtClean="0"/>
              <a:t>. Kaprálek/</a:t>
            </a:r>
            <a:r>
              <a:rPr lang="cs-CZ" sz="2000" dirty="0" err="1" smtClean="0"/>
              <a:t>Jos</a:t>
            </a:r>
            <a:r>
              <a:rPr lang="cs-CZ" sz="2000" dirty="0" smtClean="0"/>
              <a:t>. Kaprálek</a:t>
            </a:r>
          </a:p>
          <a:p>
            <a:pPr lvl="2"/>
            <a:r>
              <a:rPr lang="cs-CZ" sz="2000" dirty="0" smtClean="0"/>
              <a:t>Hana, jeho schovanka … </a:t>
            </a:r>
            <a:r>
              <a:rPr lang="cs-CZ" sz="2000" dirty="0" smtClean="0">
                <a:solidFill>
                  <a:srgbClr val="00B050"/>
                </a:solidFill>
              </a:rPr>
              <a:t>Anč. </a:t>
            </a:r>
            <a:r>
              <a:rPr lang="cs-CZ" sz="2000" dirty="0" err="1" smtClean="0">
                <a:solidFill>
                  <a:srgbClr val="00B050"/>
                </a:solidFill>
              </a:rPr>
              <a:t>Kaprálková</a:t>
            </a:r>
            <a:r>
              <a:rPr lang="cs-CZ" sz="2000" dirty="0" smtClean="0">
                <a:solidFill>
                  <a:srgbClr val="00B050"/>
                </a:solidFill>
              </a:rPr>
              <a:t>/M. Štěpánová</a:t>
            </a:r>
          </a:p>
          <a:p>
            <a:pPr lvl="2"/>
            <a:r>
              <a:rPr lang="cs-CZ" sz="2000" dirty="0" smtClean="0"/>
              <a:t>Sekera, tesař … V. </a:t>
            </a:r>
            <a:r>
              <a:rPr lang="cs-CZ" sz="2000" dirty="0" err="1" smtClean="0"/>
              <a:t>Havelka</a:t>
            </a:r>
            <a:r>
              <a:rPr lang="cs-CZ" sz="2000" dirty="0" smtClean="0"/>
              <a:t>/V. Havelka</a:t>
            </a:r>
          </a:p>
          <a:p>
            <a:pPr lvl="2"/>
            <a:r>
              <a:rPr lang="cs-CZ" sz="2000" dirty="0" smtClean="0"/>
              <a:t>Strážník … Vnouček/Vnouček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25</a:t>
            </a:fld>
            <a:endParaRPr lang="cs-CZ" dirty="0"/>
          </a:p>
        </p:txBody>
      </p:sp>
      <p:pic>
        <p:nvPicPr>
          <p:cNvPr id="6146" name="Picture 2" descr="http://www.amaterskedivadlo.cz/files/foto/4a3cf636b8b3d3fe5b92d576f45be0776ca65b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1571636" cy="1161049"/>
          </a:xfrm>
          <a:prstGeom prst="rect">
            <a:avLst/>
          </a:prstGeom>
          <a:noFill/>
        </p:spPr>
      </p:pic>
      <p:pic>
        <p:nvPicPr>
          <p:cNvPr id="6" name="Obrázek 5" descr="P1120806.JPG"/>
          <p:cNvPicPr>
            <a:picLocks noChangeAspect="1"/>
          </p:cNvPicPr>
          <p:nvPr/>
        </p:nvPicPr>
        <p:blipFill>
          <a:blip r:embed="rId3" cstate="print"/>
          <a:srcRect l="5556" t="3125" r="9722" b="2083"/>
          <a:stretch>
            <a:fillRect/>
          </a:stretch>
        </p:blipFill>
        <p:spPr>
          <a:xfrm>
            <a:off x="7215206" y="2714620"/>
            <a:ext cx="1928794" cy="287738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(5)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s-CZ" dirty="0" smtClean="0"/>
              <a:t>Josef </a:t>
            </a:r>
            <a:r>
              <a:rPr lang="cs-CZ" dirty="0" err="1" smtClean="0"/>
              <a:t>Hais</a:t>
            </a:r>
            <a:r>
              <a:rPr lang="cs-CZ" dirty="0" smtClean="0"/>
              <a:t> Týnecký: </a:t>
            </a:r>
            <a:r>
              <a:rPr lang="cs-CZ" b="1" i="1" dirty="0" smtClean="0"/>
              <a:t>Domov </a:t>
            </a:r>
            <a:r>
              <a:rPr lang="cs-CZ" dirty="0" smtClean="0"/>
              <a:t>(hra o 3 dějstvích), 1940</a:t>
            </a:r>
          </a:p>
          <a:p>
            <a:pPr lvl="1"/>
            <a:r>
              <a:rPr lang="cs-CZ" dirty="0" smtClean="0"/>
              <a:t>Osoby a obsazení:</a:t>
            </a:r>
          </a:p>
          <a:p>
            <a:pPr lvl="2"/>
            <a:r>
              <a:rPr lang="cs-CZ" dirty="0" smtClean="0"/>
              <a:t>Jan </a:t>
            </a:r>
            <a:r>
              <a:rPr lang="cs-CZ" dirty="0" err="1" smtClean="0"/>
              <a:t>Navara</a:t>
            </a:r>
            <a:r>
              <a:rPr lang="cs-CZ" dirty="0" smtClean="0"/>
              <a:t> … Ladislav Franěk</a:t>
            </a:r>
          </a:p>
          <a:p>
            <a:pPr lvl="2"/>
            <a:r>
              <a:rPr lang="cs-CZ" dirty="0" smtClean="0"/>
              <a:t>Elsa </a:t>
            </a:r>
            <a:r>
              <a:rPr lang="cs-CZ" dirty="0" err="1" smtClean="0"/>
              <a:t>Navarová</a:t>
            </a:r>
            <a:r>
              <a:rPr lang="cs-CZ" dirty="0" smtClean="0"/>
              <a:t> …  Anežka </a:t>
            </a:r>
            <a:r>
              <a:rPr lang="cs-CZ" dirty="0" err="1" smtClean="0"/>
              <a:t>Kaprálková</a:t>
            </a:r>
            <a:endParaRPr lang="cs-CZ" dirty="0" smtClean="0"/>
          </a:p>
          <a:p>
            <a:pPr lvl="2"/>
            <a:r>
              <a:rPr lang="cs-CZ" dirty="0" smtClean="0"/>
              <a:t>Panímáma … Marie Štěpánová???</a:t>
            </a:r>
          </a:p>
          <a:p>
            <a:pPr lvl="2"/>
            <a:r>
              <a:rPr lang="cs-CZ" dirty="0" smtClean="0"/>
              <a:t>Dědeček … Jaroslav Franěk</a:t>
            </a:r>
          </a:p>
          <a:p>
            <a:pPr lvl="2"/>
            <a:r>
              <a:rPr lang="cs-CZ" dirty="0" smtClean="0"/>
              <a:t>Baruška … ???</a:t>
            </a:r>
          </a:p>
          <a:p>
            <a:pPr lvl="2"/>
            <a:r>
              <a:rPr lang="cs-CZ" dirty="0" smtClean="0"/>
              <a:t>Rudolf Zimmermann … ???</a:t>
            </a:r>
          </a:p>
          <a:p>
            <a:pPr lvl="2"/>
            <a:r>
              <a:rPr lang="cs-CZ" dirty="0" smtClean="0"/>
              <a:t>Tchyně … ???</a:t>
            </a:r>
          </a:p>
          <a:p>
            <a:pPr lvl="2"/>
            <a:r>
              <a:rPr lang="cs-CZ" dirty="0" smtClean="0"/>
              <a:t>Švec … Václav Havelka</a:t>
            </a:r>
          </a:p>
          <a:p>
            <a:pPr lvl="2"/>
            <a:r>
              <a:rPr lang="cs-CZ" dirty="0" smtClean="0"/>
              <a:t>Mlynář … Josef Žížala???</a:t>
            </a:r>
          </a:p>
          <a:p>
            <a:pPr lvl="2"/>
            <a:r>
              <a:rPr lang="cs-CZ" dirty="0" smtClean="0"/>
              <a:t>Ernest … Jar. Vaněček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5131" name="Picture 11" descr="G:\Úročnice\Spolek Komenský\josef-hais-tyneck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952500" cy="1352550"/>
          </a:xfrm>
          <a:prstGeom prst="rect">
            <a:avLst/>
          </a:prstGeom>
          <a:noFill/>
        </p:spPr>
      </p:pic>
      <p:pic>
        <p:nvPicPr>
          <p:cNvPr id="7" name="Obrázek 6" descr="P1120808.JPG"/>
          <p:cNvPicPr>
            <a:picLocks noChangeAspect="1"/>
          </p:cNvPicPr>
          <p:nvPr/>
        </p:nvPicPr>
        <p:blipFill>
          <a:blip r:embed="rId3" cstate="print"/>
          <a:srcRect l="6944" t="2083" r="4166" b="4166"/>
          <a:stretch>
            <a:fillRect/>
          </a:stretch>
        </p:blipFill>
        <p:spPr>
          <a:xfrm>
            <a:off x="5715008" y="2143116"/>
            <a:ext cx="3000396" cy="421930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(6a)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Josef </a:t>
            </a:r>
            <a:r>
              <a:rPr lang="cs-CZ" dirty="0" err="1" smtClean="0"/>
              <a:t>Borovec</a:t>
            </a:r>
            <a:r>
              <a:rPr lang="cs-CZ" dirty="0" smtClean="0"/>
              <a:t> – Balda (libreto): </a:t>
            </a:r>
            <a:r>
              <a:rPr lang="cs-CZ" b="1" i="1" dirty="0" smtClean="0"/>
              <a:t>Pod naší lípou </a:t>
            </a:r>
            <a:r>
              <a:rPr lang="cs-CZ" dirty="0" smtClean="0"/>
              <a:t>(opereta o 3 jednáních), hudba: Jaroslav </a:t>
            </a:r>
            <a:r>
              <a:rPr lang="cs-CZ" dirty="0" err="1" smtClean="0"/>
              <a:t>Očenášek</a:t>
            </a:r>
            <a:r>
              <a:rPr lang="cs-CZ" dirty="0" smtClean="0"/>
              <a:t>, 1936. Děj se odehrává ve vesnici </a:t>
            </a:r>
            <a:r>
              <a:rPr lang="cs-CZ" dirty="0" err="1" smtClean="0"/>
              <a:t>Řepochrást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Osoby a obsazení (2 varianty):</a:t>
            </a:r>
          </a:p>
          <a:p>
            <a:pPr lvl="2"/>
            <a:r>
              <a:rPr lang="cs-CZ" dirty="0" err="1" smtClean="0"/>
              <a:t>Bořický</a:t>
            </a:r>
            <a:r>
              <a:rPr lang="cs-CZ" dirty="0" smtClean="0"/>
              <a:t>, majitel panství … </a:t>
            </a:r>
            <a:r>
              <a:rPr lang="cs-CZ" dirty="0" smtClean="0">
                <a:solidFill>
                  <a:srgbClr val="FF0000"/>
                </a:solidFill>
              </a:rPr>
              <a:t>Kaprálek/Havelka Václav</a:t>
            </a:r>
          </a:p>
          <a:p>
            <a:pPr lvl="2"/>
            <a:r>
              <a:rPr lang="cs-CZ" dirty="0" err="1" smtClean="0"/>
              <a:t>Ella</a:t>
            </a:r>
            <a:r>
              <a:rPr lang="cs-CZ" dirty="0" smtClean="0"/>
              <a:t>, jeho dcera … Anežka </a:t>
            </a:r>
            <a:r>
              <a:rPr lang="cs-CZ" dirty="0" err="1" smtClean="0"/>
              <a:t>Kaprálková</a:t>
            </a:r>
            <a:r>
              <a:rPr lang="cs-CZ" dirty="0" smtClean="0"/>
              <a:t>/</a:t>
            </a:r>
            <a:r>
              <a:rPr lang="cs-CZ" dirty="0" err="1" smtClean="0"/>
              <a:t>Kaprálková</a:t>
            </a:r>
            <a:endParaRPr lang="cs-CZ" dirty="0" smtClean="0"/>
          </a:p>
          <a:p>
            <a:pPr lvl="2"/>
            <a:r>
              <a:rPr lang="cs-CZ" dirty="0" smtClean="0"/>
              <a:t>Hortensie,její společnice … </a:t>
            </a:r>
            <a:r>
              <a:rPr lang="cs-CZ" dirty="0" err="1" smtClean="0"/>
              <a:t>Příhodová</a:t>
            </a:r>
            <a:r>
              <a:rPr lang="cs-CZ" dirty="0" smtClean="0"/>
              <a:t>/Příhodová</a:t>
            </a:r>
          </a:p>
          <a:p>
            <a:pPr lvl="2"/>
            <a:r>
              <a:rPr lang="cs-CZ" dirty="0" smtClean="0"/>
              <a:t>Skála, starosta obce … </a:t>
            </a:r>
            <a:r>
              <a:rPr lang="cs-CZ" dirty="0" err="1" smtClean="0"/>
              <a:t>Žaba</a:t>
            </a:r>
            <a:r>
              <a:rPr lang="cs-CZ" dirty="0" smtClean="0"/>
              <a:t>/</a:t>
            </a:r>
            <a:r>
              <a:rPr lang="cs-CZ" dirty="0" err="1" smtClean="0"/>
              <a:t>Žaba</a:t>
            </a:r>
            <a:endParaRPr lang="cs-CZ" dirty="0" smtClean="0"/>
          </a:p>
          <a:p>
            <a:pPr lvl="2"/>
            <a:r>
              <a:rPr lang="cs-CZ" dirty="0" smtClean="0"/>
              <a:t>Václav, jeho syn … L. </a:t>
            </a:r>
            <a:r>
              <a:rPr lang="cs-CZ" dirty="0" err="1" smtClean="0"/>
              <a:t>Franěk</a:t>
            </a:r>
            <a:r>
              <a:rPr lang="cs-CZ" dirty="0" smtClean="0"/>
              <a:t>/Franěk</a:t>
            </a:r>
          </a:p>
          <a:p>
            <a:pPr lvl="2"/>
            <a:r>
              <a:rPr lang="cs-CZ" dirty="0" smtClean="0"/>
              <a:t>Karel </a:t>
            </a:r>
            <a:r>
              <a:rPr lang="cs-CZ" dirty="0" err="1" smtClean="0"/>
              <a:t>Nebuška</a:t>
            </a:r>
            <a:r>
              <a:rPr lang="cs-CZ" dirty="0" smtClean="0"/>
              <a:t>, syn továrníka … </a:t>
            </a:r>
            <a:r>
              <a:rPr lang="cs-CZ" dirty="0" err="1" smtClean="0"/>
              <a:t>Štěpán</a:t>
            </a:r>
            <a:r>
              <a:rPr lang="cs-CZ" dirty="0" smtClean="0"/>
              <a:t>/Štěpán</a:t>
            </a:r>
          </a:p>
          <a:p>
            <a:pPr lvl="2"/>
            <a:r>
              <a:rPr lang="cs-CZ" dirty="0" err="1" smtClean="0"/>
              <a:t>Stránecký</a:t>
            </a:r>
            <a:r>
              <a:rPr lang="cs-CZ" dirty="0" smtClean="0"/>
              <a:t>, ředitel banky … </a:t>
            </a:r>
            <a:r>
              <a:rPr lang="cs-CZ" dirty="0" smtClean="0">
                <a:solidFill>
                  <a:srgbClr val="FF0000"/>
                </a:solidFill>
              </a:rPr>
              <a:t>Havelka Václav/Kaprálek</a:t>
            </a:r>
          </a:p>
          <a:p>
            <a:pPr lvl="2"/>
            <a:r>
              <a:rPr lang="cs-CZ" dirty="0" smtClean="0"/>
              <a:t>Matěj, čeledín …  Franěk Jaroslav/Franěk Jaroslav</a:t>
            </a:r>
          </a:p>
          <a:p>
            <a:pPr lvl="2"/>
            <a:r>
              <a:rPr lang="cs-CZ" dirty="0" smtClean="0"/>
              <a:t>Barča, děvečka … </a:t>
            </a:r>
            <a:r>
              <a:rPr lang="cs-CZ" dirty="0" err="1" smtClean="0"/>
              <a:t>Vnoučková</a:t>
            </a:r>
            <a:r>
              <a:rPr lang="cs-CZ" dirty="0" smtClean="0"/>
              <a:t> </a:t>
            </a:r>
            <a:r>
              <a:rPr lang="cs-CZ" dirty="0" err="1" smtClean="0"/>
              <a:t>Anežka</a:t>
            </a:r>
            <a:r>
              <a:rPr lang="cs-CZ" dirty="0" smtClean="0"/>
              <a:t>/</a:t>
            </a:r>
            <a:r>
              <a:rPr lang="cs-CZ" dirty="0" err="1" smtClean="0"/>
              <a:t>Vnoučková</a:t>
            </a:r>
            <a:r>
              <a:rPr lang="cs-CZ" dirty="0" smtClean="0"/>
              <a:t> Anežka</a:t>
            </a:r>
          </a:p>
          <a:p>
            <a:pPr lvl="2"/>
            <a:r>
              <a:rPr lang="cs-CZ" dirty="0" smtClean="0"/>
              <a:t>Policajt </a:t>
            </a:r>
            <a:r>
              <a:rPr lang="cs-CZ" dirty="0" err="1" smtClean="0"/>
              <a:t>Čačala</a:t>
            </a:r>
            <a:r>
              <a:rPr lang="cs-CZ" dirty="0" smtClean="0"/>
              <a:t> … Kaprálek Josef/Kaprálek Josef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27</a:t>
            </a:fld>
            <a:endParaRPr lang="cs-CZ" dirty="0"/>
          </a:p>
        </p:txBody>
      </p:sp>
      <p:pic>
        <p:nvPicPr>
          <p:cNvPr id="5" name="Obrázek 4" descr="P1120802.JPG"/>
          <p:cNvPicPr>
            <a:picLocks noChangeAspect="1"/>
          </p:cNvPicPr>
          <p:nvPr/>
        </p:nvPicPr>
        <p:blipFill>
          <a:blip r:embed="rId2" cstate="print"/>
          <a:srcRect l="5555" t="2083" r="6944" b="3125"/>
          <a:stretch>
            <a:fillRect/>
          </a:stretch>
        </p:blipFill>
        <p:spPr>
          <a:xfrm>
            <a:off x="7072298" y="2357430"/>
            <a:ext cx="2071702" cy="299245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(6b)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cs-CZ" dirty="0" smtClean="0"/>
              <a:t>Josef </a:t>
            </a:r>
            <a:r>
              <a:rPr lang="cs-CZ" dirty="0" err="1" smtClean="0"/>
              <a:t>Borovec</a:t>
            </a:r>
            <a:r>
              <a:rPr lang="cs-CZ" dirty="0" smtClean="0"/>
              <a:t> – Balda (libreto): </a:t>
            </a:r>
            <a:r>
              <a:rPr lang="cs-CZ" b="1" i="1" dirty="0" smtClean="0"/>
              <a:t>Pod naší lípou </a:t>
            </a:r>
          </a:p>
          <a:p>
            <a:pPr marL="742950" lvl="2" indent="-342900"/>
            <a:r>
              <a:rPr lang="cs-CZ" i="1" dirty="0" smtClean="0">
                <a:solidFill>
                  <a:srgbClr val="00B050"/>
                </a:solidFill>
              </a:rPr>
              <a:t>Pokyny pro režiséra</a:t>
            </a:r>
            <a:r>
              <a:rPr lang="cs-CZ" dirty="0" smtClean="0"/>
              <a:t>: </a:t>
            </a:r>
            <a:r>
              <a:rPr lang="cs-CZ" b="1" i="1" dirty="0" err="1" smtClean="0"/>
              <a:t>Bořický</a:t>
            </a:r>
            <a:r>
              <a:rPr lang="cs-CZ" b="1" dirty="0" smtClean="0"/>
              <a:t> </a:t>
            </a:r>
            <a:r>
              <a:rPr lang="cs-CZ" dirty="0" smtClean="0"/>
              <a:t>je </a:t>
            </a:r>
            <a:r>
              <a:rPr lang="cs-CZ" dirty="0" err="1" smtClean="0"/>
              <a:t>přitloustlý</a:t>
            </a:r>
            <a:r>
              <a:rPr lang="cs-CZ" dirty="0" smtClean="0"/>
              <a:t> padesátník, prořídlé vlasy, kartáček pod nosem. </a:t>
            </a:r>
            <a:r>
              <a:rPr lang="cs-CZ" b="1" i="1" dirty="0" err="1" smtClean="0"/>
              <a:t>Ella</a:t>
            </a:r>
            <a:r>
              <a:rPr lang="cs-CZ" b="1" i="1" dirty="0" smtClean="0"/>
              <a:t> a Hortensie</a:t>
            </a:r>
            <a:r>
              <a:rPr lang="cs-CZ" dirty="0" smtClean="0"/>
              <a:t>: zbytečně popisovat; jsou dvě rozkošné dívky. </a:t>
            </a:r>
            <a:r>
              <a:rPr lang="cs-CZ" b="1" i="1" dirty="0" smtClean="0"/>
              <a:t>Skála</a:t>
            </a:r>
            <a:r>
              <a:rPr lang="cs-CZ" dirty="0" smtClean="0"/>
              <a:t>: charakterní sedlák – může mít vysoké boty a chodit ve vestě. Asi kolem padesáti  - vyholen. </a:t>
            </a:r>
            <a:r>
              <a:rPr lang="cs-CZ" b="1" i="1" dirty="0" smtClean="0"/>
              <a:t>Václav a Karel </a:t>
            </a:r>
            <a:r>
              <a:rPr lang="cs-CZ" dirty="0" smtClean="0"/>
              <a:t>– dva hezcí hoši, sportovně oblečeni. </a:t>
            </a:r>
            <a:r>
              <a:rPr lang="cs-CZ" b="1" i="1" dirty="0" err="1" smtClean="0"/>
              <a:t>Stránecký</a:t>
            </a:r>
            <a:r>
              <a:rPr lang="cs-CZ" dirty="0" smtClean="0"/>
              <a:t>: starý </a:t>
            </a:r>
            <a:r>
              <a:rPr lang="cs-CZ" dirty="0" err="1" smtClean="0"/>
              <a:t>švihák</a:t>
            </a:r>
            <a:r>
              <a:rPr lang="cs-CZ" dirty="0" smtClean="0"/>
              <a:t>, ale ne gigrle! Prima oblečen, vousky ala </a:t>
            </a:r>
            <a:r>
              <a:rPr lang="cs-CZ" dirty="0" err="1" smtClean="0"/>
              <a:t>Menjou</a:t>
            </a:r>
            <a:r>
              <a:rPr lang="cs-CZ" dirty="0" smtClean="0"/>
              <a:t>, trochu plešatý, asi padesát let. </a:t>
            </a:r>
            <a:r>
              <a:rPr lang="cs-CZ" b="1" i="1" dirty="0" smtClean="0"/>
              <a:t>Matěj, Barča, policajt </a:t>
            </a:r>
            <a:r>
              <a:rPr lang="cs-CZ" dirty="0" smtClean="0"/>
              <a:t>jsou figury, s kterými si jistě ví každý rady.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28</a:t>
            </a:fld>
            <a:endParaRPr lang="cs-CZ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(7)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Opereta „</a:t>
            </a:r>
            <a:r>
              <a:rPr lang="cs-CZ" b="1" i="1" dirty="0" smtClean="0"/>
              <a:t>Románek krásné cikánky</a:t>
            </a:r>
            <a:r>
              <a:rPr lang="cs-CZ" dirty="0" smtClean="0"/>
              <a:t>“: napsal Karel Balák, hudbu složil Olda </a:t>
            </a:r>
            <a:r>
              <a:rPr lang="cs-CZ" dirty="0" err="1" smtClean="0"/>
              <a:t>Sedlmaier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(o třech jednáních)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29</a:t>
            </a:fld>
            <a:endParaRPr lang="cs-CZ" dirty="0"/>
          </a:p>
        </p:txBody>
      </p:sp>
      <p:pic>
        <p:nvPicPr>
          <p:cNvPr id="5" name="Obrázek 4" descr="P3170662.JPG"/>
          <p:cNvPicPr>
            <a:picLocks noChangeAspect="1"/>
          </p:cNvPicPr>
          <p:nvPr/>
        </p:nvPicPr>
        <p:blipFill>
          <a:blip r:embed="rId2" cstate="print"/>
          <a:srcRect l="25781" t="9375" r="32813" b="17708"/>
          <a:stretch>
            <a:fillRect/>
          </a:stretch>
        </p:blipFill>
        <p:spPr>
          <a:xfrm>
            <a:off x="2786050" y="3244340"/>
            <a:ext cx="2714644" cy="35853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Hry a obsazení rolí (8)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Ferdinand František </a:t>
            </a:r>
            <a:r>
              <a:rPr lang="cs-CZ" dirty="0" err="1" smtClean="0"/>
              <a:t>Šamberk</a:t>
            </a:r>
            <a:r>
              <a:rPr lang="cs-CZ" dirty="0" smtClean="0"/>
              <a:t>: </a:t>
            </a:r>
            <a:r>
              <a:rPr lang="cs-CZ" b="1" i="1" dirty="0" smtClean="0"/>
              <a:t>Jedenácté přikázání </a:t>
            </a:r>
            <a:r>
              <a:rPr lang="cs-CZ" dirty="0" smtClean="0"/>
              <a:t>(původní veselohra ve třech jednáních); v královském zemském českém divadle v Praze provozováno poprvé dne </a:t>
            </a:r>
            <a:br>
              <a:rPr lang="cs-CZ" dirty="0" smtClean="0"/>
            </a:br>
            <a:r>
              <a:rPr lang="cs-CZ" dirty="0" smtClean="0"/>
              <a:t>4. března 1881; 1924 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30</a:t>
            </a:fld>
            <a:endParaRPr lang="cs-CZ" dirty="0"/>
          </a:p>
        </p:txBody>
      </p:sp>
      <p:pic>
        <p:nvPicPr>
          <p:cNvPr id="5" name="Obrázek 4" descr="Muzeum &amp;Ccaron;eské Sibi&amp;rcaron;e, Mili&amp;ccaron;ín,Spolek divadelních ochotník&amp;uring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071942"/>
            <a:ext cx="2000264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5" descr="P1120811.JPG"/>
          <p:cNvPicPr>
            <a:picLocks noChangeAspect="1"/>
          </p:cNvPicPr>
          <p:nvPr/>
        </p:nvPicPr>
        <p:blipFill>
          <a:blip r:embed="rId3" cstate="print"/>
          <a:srcRect l="4166" t="6250" r="5555" b="8333"/>
          <a:stretch>
            <a:fillRect/>
          </a:stretch>
        </p:blipFill>
        <p:spPr>
          <a:xfrm>
            <a:off x="5715008" y="3500414"/>
            <a:ext cx="2661501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hospodaření spolku (1)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cs-CZ" sz="2400" b="1" dirty="0" smtClean="0"/>
              <a:t>1923</a:t>
            </a:r>
            <a:r>
              <a:rPr lang="cs-CZ" sz="2400" dirty="0" smtClean="0"/>
              <a:t>: za dvě představení a ze sbírky získáno 935,70 K.</a:t>
            </a:r>
          </a:p>
          <a:p>
            <a:pPr lvl="0"/>
            <a:r>
              <a:rPr lang="cs-CZ" sz="2400" b="1" dirty="0" smtClean="0"/>
              <a:t>1926</a:t>
            </a:r>
            <a:r>
              <a:rPr lang="cs-CZ" sz="2400" dirty="0" smtClean="0"/>
              <a:t>: pokladní hotovost v lednu byla 220 K, za hru „Furiant“ získáno na vstupném 294 Kč, za sehrání dvou aktovek získáno 170 Kč.</a:t>
            </a:r>
          </a:p>
          <a:p>
            <a:pPr lvl="0"/>
            <a:r>
              <a:rPr lang="cs-CZ" sz="2400" b="1" dirty="0" smtClean="0"/>
              <a:t>1927</a:t>
            </a:r>
            <a:r>
              <a:rPr lang="cs-CZ" sz="2400" dirty="0" smtClean="0"/>
              <a:t>: při hře „Hospodář a </a:t>
            </a:r>
            <a:r>
              <a:rPr lang="cs-CZ" sz="2400" dirty="0" err="1" smtClean="0"/>
              <a:t>výměnkář</a:t>
            </a:r>
            <a:r>
              <a:rPr lang="cs-CZ" sz="2400" dirty="0" smtClean="0"/>
              <a:t>“ vybráno 928 Kč.</a:t>
            </a:r>
          </a:p>
          <a:p>
            <a:pPr lvl="0"/>
            <a:r>
              <a:rPr lang="cs-CZ" sz="2400" b="1" dirty="0" smtClean="0"/>
              <a:t>1928</a:t>
            </a:r>
            <a:r>
              <a:rPr lang="cs-CZ" sz="2400" dirty="0" smtClean="0"/>
              <a:t>: pokladní hotovost v lednu činila 428 Kč, na silvestrovském večeru vybráno 137 Kč.</a:t>
            </a:r>
          </a:p>
          <a:p>
            <a:pPr lvl="0"/>
            <a:r>
              <a:rPr lang="cs-CZ" sz="2400" b="1" dirty="0" smtClean="0"/>
              <a:t>1929</a:t>
            </a:r>
            <a:r>
              <a:rPr lang="cs-CZ" sz="2400" dirty="0" smtClean="0"/>
              <a:t>: pokladní hotovost v březnu byla 600 Kč. </a:t>
            </a:r>
          </a:p>
          <a:p>
            <a:pPr lvl="0"/>
            <a:r>
              <a:rPr lang="cs-CZ" sz="2400" b="1" dirty="0" smtClean="0"/>
              <a:t>1933</a:t>
            </a:r>
            <a:r>
              <a:rPr lang="cs-CZ" sz="2400" dirty="0" smtClean="0"/>
              <a:t>: při hře „Diblíkova dceruška“ vybráno 261 Kč, pokladní hotovost k 11. březnu byla 693 Kč, při hře „Ta naše Máňa“ vybráno 242 Kč, při hře „Tulácká dobrodružství“ vybráno </a:t>
            </a:r>
            <a:br>
              <a:rPr lang="cs-CZ" sz="2400" dirty="0" smtClean="0"/>
            </a:br>
            <a:r>
              <a:rPr lang="cs-CZ" sz="2400" dirty="0" smtClean="0"/>
              <a:t>282 Kč, pokladní hotovost k 22. prosinci byla 800 Kč.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31</a:t>
            </a:fld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hospodaření spolku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472" y="1285860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cs-CZ" sz="2400" b="1" dirty="0" smtClean="0"/>
              <a:t>1934</a:t>
            </a:r>
            <a:r>
              <a:rPr lang="cs-CZ" sz="2400" dirty="0" smtClean="0"/>
              <a:t>: za hru „Rodné hnízdo“ vybráno 208 Kč, po zaplacení účtů zůstalo 85 Kč, za dvě představení hry „Lešetínský kovář“ vybráno celkem 1333 Kč, pokladní hotovost k 21. dubnu </a:t>
            </a:r>
            <a:br>
              <a:rPr lang="cs-CZ" sz="2400" dirty="0" smtClean="0"/>
            </a:br>
            <a:r>
              <a:rPr lang="cs-CZ" sz="2400" dirty="0" smtClean="0"/>
              <a:t>524 Kč, za hru „Až vstaneme z mrtvých“ vybráno 261 Kč.</a:t>
            </a:r>
          </a:p>
          <a:p>
            <a:pPr lvl="0"/>
            <a:r>
              <a:rPr lang="cs-CZ" sz="2400" b="1" dirty="0" smtClean="0"/>
              <a:t>1941</a:t>
            </a:r>
            <a:r>
              <a:rPr lang="cs-CZ" sz="2400" dirty="0" smtClean="0"/>
              <a:t>: při dvojím sehrání operety „Okolo rybníka“ bylo vybráno </a:t>
            </a:r>
            <a:r>
              <a:rPr lang="cs-CZ" sz="2400" dirty="0" smtClean="0">
                <a:solidFill>
                  <a:srgbClr val="FF0000"/>
                </a:solidFill>
              </a:rPr>
              <a:t>1898 Kč</a:t>
            </a:r>
            <a:r>
              <a:rPr lang="cs-CZ" sz="2400" dirty="0" smtClean="0"/>
              <a:t>, po zaplacení obrovské režie zbylo 7 Kč.</a:t>
            </a:r>
          </a:p>
          <a:p>
            <a:pPr lvl="0"/>
            <a:r>
              <a:rPr lang="cs-CZ" sz="2400" b="1" dirty="0" smtClean="0"/>
              <a:t>1942</a:t>
            </a:r>
            <a:r>
              <a:rPr lang="cs-CZ" sz="2400" dirty="0" smtClean="0"/>
              <a:t>: při dvojím sehrání hry „Pod naší lipou“ bylo vybráno </a:t>
            </a:r>
            <a:br>
              <a:rPr lang="cs-CZ" sz="2400" dirty="0" smtClean="0"/>
            </a:br>
            <a:r>
              <a:rPr lang="cs-CZ" sz="2400" dirty="0" smtClean="0">
                <a:solidFill>
                  <a:srgbClr val="FF0000"/>
                </a:solidFill>
              </a:rPr>
              <a:t>2 832 </a:t>
            </a:r>
            <a:r>
              <a:rPr lang="cs-CZ" sz="2400" dirty="0" smtClean="0">
                <a:solidFill>
                  <a:srgbClr val="FF0000"/>
                </a:solidFill>
              </a:rPr>
              <a:t>Kč</a:t>
            </a:r>
            <a:r>
              <a:rPr lang="cs-CZ" sz="2400" dirty="0" smtClean="0"/>
              <a:t>, </a:t>
            </a:r>
            <a:r>
              <a:rPr lang="cs-CZ" sz="2400" dirty="0" smtClean="0"/>
              <a:t>po zaplacení režie zbylo 1 100 Kč.</a:t>
            </a:r>
          </a:p>
          <a:p>
            <a:pPr lvl="0"/>
            <a:r>
              <a:rPr lang="cs-CZ" sz="2400" b="1" dirty="0" smtClean="0"/>
              <a:t>1947</a:t>
            </a:r>
            <a:r>
              <a:rPr lang="cs-CZ" sz="2400" dirty="0" smtClean="0"/>
              <a:t>: čistý výnos ze hry „Zelené království“ byl </a:t>
            </a:r>
            <a:r>
              <a:rPr lang="cs-CZ" sz="2400" dirty="0" smtClean="0">
                <a:solidFill>
                  <a:srgbClr val="FF0000"/>
                </a:solidFill>
              </a:rPr>
              <a:t>3 025 Kč</a:t>
            </a:r>
            <a:r>
              <a:rPr lang="cs-CZ" sz="2400" dirty="0" smtClean="0"/>
              <a:t>, </a:t>
            </a:r>
            <a:br>
              <a:rPr lang="cs-CZ" sz="2400" dirty="0" smtClean="0"/>
            </a:br>
            <a:r>
              <a:rPr lang="cs-CZ" sz="2400" dirty="0" smtClean="0"/>
              <a:t>ze hry „Praha je naše“ byl výnos </a:t>
            </a:r>
            <a:r>
              <a:rPr lang="cs-CZ" sz="2400" dirty="0" smtClean="0">
                <a:solidFill>
                  <a:srgbClr val="FF0000"/>
                </a:solidFill>
              </a:rPr>
              <a:t>3 208 Kč</a:t>
            </a:r>
            <a:r>
              <a:rPr lang="cs-CZ" sz="2400" dirty="0" smtClean="0"/>
              <a:t>.</a:t>
            </a:r>
          </a:p>
          <a:p>
            <a:pPr lvl="0"/>
            <a:r>
              <a:rPr lang="cs-CZ" sz="2400" b="1" dirty="0" smtClean="0"/>
              <a:t>1948: </a:t>
            </a:r>
            <a:r>
              <a:rPr lang="cs-CZ" sz="2400" dirty="0" smtClean="0"/>
              <a:t>stav v pokladně ke dni 11. ledna činil 6 233 Kč a na vázaných vkladech bylo 1 645 Kč, stav na vázaných vkladech </a:t>
            </a:r>
            <a:br>
              <a:rPr lang="cs-CZ" sz="2400" dirty="0" smtClean="0"/>
            </a:br>
            <a:r>
              <a:rPr lang="cs-CZ" sz="2400" dirty="0" smtClean="0"/>
              <a:t>ke dni 20. května byl 1 645 Kč.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32</a:t>
            </a:fld>
            <a:endParaRPr lang="cs-CZ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Vzdělávání</a:t>
            </a:r>
            <a:endParaRPr lang="cs-CZ" dirty="0"/>
          </a:p>
        </p:txBody>
      </p:sp>
      <p:pic>
        <p:nvPicPr>
          <p:cNvPr id="5" name="Zástupný symbol pro obsah 4" descr="2014-01-02 16.26.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463" t="6824" r="3044" b="4876"/>
          <a:stretch>
            <a:fillRect/>
          </a:stretch>
        </p:blipFill>
        <p:spPr>
          <a:xfrm>
            <a:off x="500034" y="1142984"/>
            <a:ext cx="3857652" cy="5500726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6" name="Obrázek 5" descr="2014-01-02 16.25.39.jpg"/>
          <p:cNvPicPr>
            <a:picLocks noChangeAspect="1"/>
          </p:cNvPicPr>
          <p:nvPr/>
        </p:nvPicPr>
        <p:blipFill>
          <a:blip r:embed="rId3" cstate="print"/>
          <a:srcRect l="4166" t="5208" r="9722" b="3125"/>
          <a:stretch>
            <a:fillRect/>
          </a:stretch>
        </p:blipFill>
        <p:spPr>
          <a:xfrm>
            <a:off x="5000628" y="1142984"/>
            <a:ext cx="3825179" cy="54292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Autorské zákony</a:t>
            </a:r>
            <a:endParaRPr lang="cs-CZ" dirty="0"/>
          </a:p>
        </p:txBody>
      </p:sp>
      <p:pic>
        <p:nvPicPr>
          <p:cNvPr id="5" name="Zástupný symbol pro obsah 4" descr="2014-01-02 16.29.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214422"/>
            <a:ext cx="3929090" cy="5429288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6" name="Obrázek 5" descr="2014-01-02 16.20.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214421"/>
            <a:ext cx="4071966" cy="542928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cs-CZ" dirty="0" smtClean="0"/>
              <a:t>Divadelní spolky v okolí (1)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000108"/>
            <a:ext cx="8472518" cy="4757758"/>
          </a:xfrm>
        </p:spPr>
        <p:txBody>
          <a:bodyPr>
            <a:noAutofit/>
          </a:bodyPr>
          <a:lstStyle/>
          <a:p>
            <a:r>
              <a:rPr lang="cs-CZ" sz="2300" b="1" dirty="0" smtClean="0">
                <a:hlinkClick r:id="rId2"/>
              </a:rPr>
              <a:t>Benešov</a:t>
            </a:r>
            <a:r>
              <a:rPr lang="cs-CZ" sz="2300" b="1" dirty="0" smtClean="0"/>
              <a:t/>
            </a:r>
            <a:br>
              <a:rPr lang="cs-CZ" sz="2300" b="1" dirty="0" smtClean="0"/>
            </a:br>
            <a:r>
              <a:rPr lang="cs-CZ" sz="2300" b="1" dirty="0" smtClean="0"/>
              <a:t>- </a:t>
            </a:r>
            <a:r>
              <a:rPr lang="cs-CZ" sz="2300" dirty="0" smtClean="0"/>
              <a:t>1736-1775 divadelní činnost řádu piaristů.</a:t>
            </a:r>
            <a:br>
              <a:rPr lang="cs-CZ" sz="2300" dirty="0" smtClean="0"/>
            </a:br>
            <a:r>
              <a:rPr lang="cs-CZ" sz="2300" dirty="0" smtClean="0"/>
              <a:t>Na zámku Konopiště divadelní síň, v 18. století  zde hráli i studenti piaristické koleje z Benešova.</a:t>
            </a:r>
          </a:p>
          <a:p>
            <a:pPr>
              <a:buNone/>
            </a:pPr>
            <a:r>
              <a:rPr lang="cs-CZ" sz="2300" dirty="0" smtClean="0"/>
              <a:t>    - 1832 s ochotníky hrál i K. H. Mácha</a:t>
            </a:r>
          </a:p>
          <a:p>
            <a:pPr>
              <a:buNone/>
            </a:pPr>
            <a:r>
              <a:rPr lang="cs-CZ" sz="2300" dirty="0" smtClean="0"/>
              <a:t>	- kolem 1840 založeno Divadelní sdružení</a:t>
            </a:r>
          </a:p>
          <a:p>
            <a:pPr>
              <a:buNone/>
            </a:pPr>
            <a:r>
              <a:rPr lang="cs-CZ" sz="2300" dirty="0" smtClean="0"/>
              <a:t>	- 1868 – 1881 navázalo Družstvo ochotníků</a:t>
            </a:r>
          </a:p>
          <a:p>
            <a:pPr>
              <a:buNone/>
            </a:pPr>
            <a:r>
              <a:rPr lang="cs-CZ" sz="2300" dirty="0" smtClean="0"/>
              <a:t>	- 1881 založen spolek Ochotnické divadlo (záznamy až do 1910)</a:t>
            </a:r>
          </a:p>
          <a:p>
            <a:pPr>
              <a:buNone/>
            </a:pPr>
            <a:r>
              <a:rPr lang="cs-CZ" sz="2300" dirty="0" smtClean="0"/>
              <a:t>	- ve 20. letech splynul spolek Ochotnické divadlo s dramatickým odborem Národně vzdělávací besedy „Svatopluk Čech“ </a:t>
            </a:r>
          </a:p>
          <a:p>
            <a:pPr>
              <a:buNone/>
            </a:pPr>
            <a:r>
              <a:rPr lang="cs-CZ" sz="2300" dirty="0" smtClean="0"/>
              <a:t>	- 1923 zapsáno založení Dramatického kroužku „Dalibor“</a:t>
            </a:r>
          </a:p>
          <a:p>
            <a:pPr>
              <a:buNone/>
            </a:pPr>
            <a:r>
              <a:rPr lang="cs-CZ" sz="2300" dirty="0" smtClean="0"/>
              <a:t>	- 1925-1935 divadelní aktivitu přebrala Tělovýchovná jednota Sokol (dramatický odbor) - </a:t>
            </a:r>
            <a:r>
              <a:rPr lang="cs-CZ" sz="2400" dirty="0" smtClean="0"/>
              <a:t>jednalo se o členy dosavadních souborů (Svatopluk Čech i Ochotnické divadlo).</a:t>
            </a:r>
            <a:r>
              <a:rPr lang="cs-CZ" sz="2300" dirty="0" smtClean="0"/>
              <a:t> </a:t>
            </a:r>
            <a:endParaRPr lang="cs-CZ" sz="23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35</a:t>
            </a:fld>
            <a:endParaRPr lang="cs-CZ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spolky v okolí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cs-CZ" dirty="0" smtClean="0"/>
              <a:t>Během 2. světové války nemohl spolek na plakátech používat své jméno a spolková činnost byla zakázána. Pokračoval tedy pod hlavičkou Místního osvětového sboru</a:t>
            </a:r>
          </a:p>
          <a:p>
            <a:pPr lvl="1"/>
            <a:r>
              <a:rPr lang="cs-CZ" dirty="0" smtClean="0"/>
              <a:t>Po skončení okupace opět pod jménem OS Svatopluk Čech</a:t>
            </a:r>
          </a:p>
          <a:p>
            <a:pPr lvl="1"/>
            <a:r>
              <a:rPr lang="cs-CZ" dirty="0" smtClean="0"/>
              <a:t>1951 – 1970: Svatopluk Čech, divadelní odbor závodního klubu ROH národního podniku Středočeské pivovary </a:t>
            </a:r>
            <a:br>
              <a:rPr lang="cs-CZ" dirty="0" smtClean="0"/>
            </a:br>
            <a:r>
              <a:rPr lang="cs-CZ" dirty="0" smtClean="0"/>
              <a:t>v Benešově</a:t>
            </a:r>
          </a:p>
          <a:p>
            <a:pPr lvl="1"/>
            <a:r>
              <a:rPr lang="cs-CZ" dirty="0" smtClean="0"/>
              <a:t>1988 založeno Divadlo </a:t>
            </a:r>
            <a:r>
              <a:rPr lang="cs-CZ" dirty="0" err="1" smtClean="0"/>
              <a:t>PaT</a:t>
            </a:r>
            <a:r>
              <a:rPr lang="cs-CZ" dirty="0" smtClean="0"/>
              <a:t> (Poesie a </a:t>
            </a:r>
            <a:r>
              <a:rPr lang="cs-CZ" dirty="0" err="1" smtClean="0"/>
              <a:t>Theatrum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1996 část členů </a:t>
            </a:r>
            <a:r>
              <a:rPr lang="cs-CZ" dirty="0" err="1" smtClean="0"/>
              <a:t>PaT</a:t>
            </a:r>
            <a:r>
              <a:rPr lang="cs-CZ" dirty="0" smtClean="0"/>
              <a:t> založila Komorní divadelní studio A – tzv. Áčko</a:t>
            </a:r>
          </a:p>
          <a:p>
            <a:pPr lvl="1"/>
            <a:r>
              <a:rPr lang="cs-CZ" dirty="0" smtClean="0"/>
              <a:t>1999 vznikl Divadelní soubor Svatopluk</a:t>
            </a:r>
          </a:p>
          <a:p>
            <a:pPr lvl="1"/>
            <a:r>
              <a:rPr lang="cs-CZ" dirty="0" smtClean="0"/>
              <a:t>Od 2006 hraje BANDA (Benešovské Amatérské Nezávislé Divadlo Autorské)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36</a:t>
            </a:fld>
            <a:endParaRPr lang="cs-CZ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Divadelní spolky v okolí (3)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77500" lnSpcReduction="20000"/>
          </a:bodyPr>
          <a:lstStyle/>
          <a:p>
            <a:r>
              <a:rPr lang="cs-CZ" sz="3000" b="1" dirty="0" err="1" smtClean="0">
                <a:hlinkClick r:id="rId2"/>
              </a:rPr>
              <a:t>Václavice</a:t>
            </a:r>
            <a:endParaRPr lang="cs-CZ" sz="3000" b="1" dirty="0" smtClean="0">
              <a:hlinkClick r:id="rId2"/>
            </a:endParaRPr>
          </a:p>
          <a:p>
            <a:pPr>
              <a:buNone/>
            </a:pPr>
            <a:r>
              <a:rPr lang="cs-CZ" dirty="0" smtClean="0"/>
              <a:t>	1936-1953 </a:t>
            </a:r>
            <a:r>
              <a:rPr lang="cs-CZ" dirty="0" smtClean="0">
                <a:solidFill>
                  <a:srgbClr val="FF0000"/>
                </a:solidFill>
              </a:rPr>
              <a:t>Spolek divadelních ochotníků „J. K. Tyl“. </a:t>
            </a:r>
            <a:r>
              <a:rPr lang="cs-CZ" dirty="0" smtClean="0"/>
              <a:t>Hrál v hostinci „U Čermáků“. Činnost přerušena 2. světovou válkou</a:t>
            </a:r>
          </a:p>
          <a:p>
            <a:r>
              <a:rPr lang="cs-CZ" sz="3000" b="1" dirty="0" err="1" smtClean="0">
                <a:hlinkClick r:id="rId2"/>
              </a:rPr>
              <a:t>Bukovany</a:t>
            </a:r>
            <a:endParaRPr lang="cs-CZ" sz="3000" b="1" dirty="0" smtClean="0">
              <a:hlinkClick r:id="rId2"/>
            </a:endParaRPr>
          </a:p>
          <a:p>
            <a:pPr>
              <a:buNone/>
            </a:pPr>
            <a:r>
              <a:rPr lang="cs-CZ" dirty="0" smtClean="0"/>
              <a:t>	1929-1938 Kroužek divadelních ochotníků.</a:t>
            </a:r>
          </a:p>
          <a:p>
            <a:r>
              <a:rPr lang="cs-CZ" sz="3000" b="1" dirty="0" smtClean="0">
                <a:hlinkClick r:id="rId2"/>
              </a:rPr>
              <a:t> Konopiště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První zpráva: 1736 - na zámku byla divadelní síň, nejčastěji hráli zámečtí úředníci, naposledy patrně 1834 </a:t>
            </a:r>
          </a:p>
          <a:p>
            <a:pPr>
              <a:buNone/>
            </a:pPr>
            <a:r>
              <a:rPr lang="cs-CZ" dirty="0" smtClean="0"/>
              <a:t>	1854 - síň vyhořela</a:t>
            </a:r>
          </a:p>
          <a:p>
            <a:pPr>
              <a:buNone/>
            </a:pPr>
            <a:r>
              <a:rPr lang="cs-CZ" dirty="0" smtClean="0"/>
              <a:t>	Po roce 1918 založen divadelní kroužek </a:t>
            </a:r>
            <a:r>
              <a:rPr lang="cs-CZ" dirty="0" smtClean="0">
                <a:solidFill>
                  <a:srgbClr val="FF0000"/>
                </a:solidFill>
              </a:rPr>
              <a:t>Národní jednoty pošumavské na </a:t>
            </a:r>
            <a:r>
              <a:rPr lang="cs-CZ" dirty="0" err="1" smtClean="0">
                <a:solidFill>
                  <a:srgbClr val="FF0000"/>
                </a:solidFill>
              </a:rPr>
              <a:t>Chlistově</a:t>
            </a:r>
            <a:r>
              <a:rPr lang="cs-CZ" dirty="0" smtClean="0">
                <a:solidFill>
                  <a:srgbClr val="FF0000"/>
                </a:solidFill>
              </a:rPr>
              <a:t>:</a:t>
            </a:r>
            <a:r>
              <a:rPr lang="cs-CZ" dirty="0" smtClean="0"/>
              <a:t> hrálo se nejprve provizorně </a:t>
            </a:r>
            <a:br>
              <a:rPr lang="cs-CZ" dirty="0" smtClean="0"/>
            </a:br>
            <a:r>
              <a:rPr lang="cs-CZ" dirty="0" smtClean="0"/>
              <a:t>v bývalé kovárně, později v zámecké restauraci a několikrát v přírodě - na tenisovém hřišti pod zámkem. </a:t>
            </a:r>
          </a:p>
          <a:p>
            <a:pPr>
              <a:buNone/>
            </a:pPr>
            <a:r>
              <a:rPr lang="cs-CZ" dirty="0" smtClean="0"/>
              <a:t>	1926: poslední zmínka o souboru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37</a:t>
            </a:fld>
            <a:endParaRPr lang="cs-CZ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(1)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Činnost čtenářsko-ochotnického spolku „Komenský“ byla poměrně rozsáhlá a rozmanitá.</a:t>
            </a:r>
          </a:p>
          <a:p>
            <a:r>
              <a:rPr lang="cs-CZ" dirty="0" smtClean="0"/>
              <a:t>Ochotníci v průběhu roku vykonávali nezbytnou činnost, především zemědělské práce na polích a pouze přes zimu měli více času na zkoušení nových divadelních her. Přesto se jim dařilo v průběhu roku nacvičit většinou 2 až 3 různé divadelní hry, případně uspořádat silvestrovský večer. </a:t>
            </a:r>
          </a:p>
          <a:p>
            <a:r>
              <a:rPr lang="cs-CZ" dirty="0" smtClean="0"/>
              <a:t>Činnost spolku ovlivněna i např. tím, že 1929 se započala v hostinci Jindřicha </a:t>
            </a:r>
            <a:r>
              <a:rPr lang="cs-CZ" dirty="0" err="1" smtClean="0"/>
              <a:t>Žaby</a:t>
            </a:r>
            <a:r>
              <a:rPr lang="cs-CZ" dirty="0" smtClean="0"/>
              <a:t> stavba sálu i s jevištěm, dokončeno v roce 1932; negativně i vystěhováním obce za 2. sv. války</a:t>
            </a:r>
          </a:p>
          <a:p>
            <a:r>
              <a:rPr lang="cs-CZ" dirty="0" smtClean="0"/>
              <a:t>Rokem 1951 zápisy v „Pamětní knize obce </a:t>
            </a:r>
            <a:r>
              <a:rPr lang="cs-CZ" dirty="0" err="1" smtClean="0"/>
              <a:t>Úročnice</a:t>
            </a:r>
            <a:r>
              <a:rPr lang="cs-CZ" dirty="0" smtClean="0"/>
              <a:t>“ </a:t>
            </a:r>
            <a:br>
              <a:rPr lang="cs-CZ" dirty="0" smtClean="0"/>
            </a:br>
            <a:r>
              <a:rPr lang="cs-CZ" dirty="0" smtClean="0"/>
              <a:t>o čtenářsko-ochotnickém spolku „Komenský“ končí.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38</a:t>
            </a:fld>
            <a:endParaRPr lang="cs-CZ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(2)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V Národním archivu na </a:t>
            </a:r>
            <a:r>
              <a:rPr lang="cs-CZ" dirty="0" err="1" smtClean="0"/>
              <a:t>Chodovci</a:t>
            </a:r>
            <a:r>
              <a:rPr lang="cs-CZ" dirty="0" smtClean="0"/>
              <a:t> není dochováno nic – jen záznam v knize z roku 1924</a:t>
            </a:r>
          </a:p>
          <a:p>
            <a:r>
              <a:rPr lang="cs-CZ" dirty="0" smtClean="0"/>
              <a:t>Na činnost Spolku nebylo již nikdy dále navázáno</a:t>
            </a:r>
          </a:p>
          <a:p>
            <a:r>
              <a:rPr lang="cs-CZ" dirty="0" smtClean="0"/>
              <a:t>Při některých společenských akcích v obci pořádány různé besídky (MDŽ, Děda Mráz, apod.), recitační pásma, apod.</a:t>
            </a:r>
          </a:p>
          <a:p>
            <a:r>
              <a:rPr lang="cs-CZ" dirty="0" smtClean="0"/>
              <a:t>Zájezdová vystoupení jiných divadelních spolků</a:t>
            </a:r>
          </a:p>
          <a:p>
            <a:r>
              <a:rPr lang="cs-CZ" dirty="0" smtClean="0"/>
              <a:t>Divadelní představení hraná žáky ZŠ ve </a:t>
            </a:r>
            <a:r>
              <a:rPr lang="cs-CZ" dirty="0" err="1" smtClean="0"/>
              <a:t>Václavicích</a:t>
            </a:r>
            <a:r>
              <a:rPr lang="cs-CZ" dirty="0" smtClean="0"/>
              <a:t>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39</a:t>
            </a:fld>
            <a:endParaRPr lang="cs-CZ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(3)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Úročnice</a:t>
            </a:r>
            <a:r>
              <a:rPr lang="cs-CZ" dirty="0" smtClean="0"/>
              <a:t>: (záznam v archivu z roku 1921)</a:t>
            </a:r>
          </a:p>
          <a:p>
            <a:pPr lvl="1"/>
            <a:r>
              <a:rPr lang="cs-CZ" dirty="0" smtClean="0"/>
              <a:t>Místní skupina Ústředního svazu </a:t>
            </a:r>
            <a:r>
              <a:rPr lang="cs-CZ" dirty="0" err="1" smtClean="0"/>
              <a:t>domkářů</a:t>
            </a:r>
            <a:r>
              <a:rPr lang="cs-CZ" dirty="0" smtClean="0"/>
              <a:t> a malorolníků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40</a:t>
            </a:fld>
            <a:endParaRPr lang="cs-CZ"/>
          </a:p>
        </p:txBody>
      </p:sp>
      <p:pic>
        <p:nvPicPr>
          <p:cNvPr id="5" name="Obrázek 4" descr="Spolek domkářů2.JPG"/>
          <p:cNvPicPr>
            <a:picLocks noChangeAspect="1"/>
          </p:cNvPicPr>
          <p:nvPr/>
        </p:nvPicPr>
        <p:blipFill>
          <a:blip r:embed="rId2" cstate="print"/>
          <a:srcRect r="3896" b="26570"/>
          <a:stretch>
            <a:fillRect/>
          </a:stretch>
        </p:blipFill>
        <p:spPr>
          <a:xfrm>
            <a:off x="1214414" y="3000372"/>
            <a:ext cx="7215238" cy="370512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(4)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Václavice</a:t>
            </a:r>
            <a:r>
              <a:rPr lang="cs-CZ" dirty="0" smtClean="0"/>
              <a:t>: (záznamy, stanovy)</a:t>
            </a:r>
          </a:p>
          <a:p>
            <a:pPr lvl="1"/>
            <a:r>
              <a:rPr lang="cs-CZ" dirty="0" smtClean="0"/>
              <a:t>Skupina Sdružení katolické mládeže v Čechách pro </a:t>
            </a:r>
            <a:r>
              <a:rPr lang="cs-CZ" dirty="0" err="1" smtClean="0"/>
              <a:t>Václavice</a:t>
            </a:r>
            <a:r>
              <a:rPr lang="cs-CZ" dirty="0" smtClean="0"/>
              <a:t> a okolí, 25.1. 1921</a:t>
            </a:r>
          </a:p>
          <a:p>
            <a:pPr lvl="1"/>
            <a:r>
              <a:rPr lang="cs-CZ" dirty="0" smtClean="0"/>
              <a:t>Dělnická tělocvičná jednota, 1.10. 1923</a:t>
            </a:r>
          </a:p>
          <a:p>
            <a:pPr lvl="1"/>
            <a:r>
              <a:rPr lang="cs-CZ" dirty="0" smtClean="0"/>
              <a:t>Místní skupina Ústředního svazu </a:t>
            </a:r>
            <a:r>
              <a:rPr lang="cs-CZ" dirty="0" err="1" smtClean="0"/>
              <a:t>domkářů</a:t>
            </a:r>
            <a:r>
              <a:rPr lang="cs-CZ" dirty="0" smtClean="0"/>
              <a:t> a malorolníků, 1925</a:t>
            </a:r>
          </a:p>
          <a:p>
            <a:pPr lvl="1"/>
            <a:r>
              <a:rPr lang="cs-CZ" dirty="0" smtClean="0"/>
              <a:t>Farní odbor charity ve </a:t>
            </a:r>
            <a:r>
              <a:rPr lang="cs-CZ" dirty="0" err="1" smtClean="0"/>
              <a:t>Václavicích</a:t>
            </a:r>
            <a:r>
              <a:rPr lang="cs-CZ" dirty="0" smtClean="0"/>
              <a:t>, 19.10. 1926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41</a:t>
            </a:fld>
            <a:endParaRPr lang="cs-CZ"/>
          </a:p>
        </p:txBody>
      </p:sp>
      <p:pic>
        <p:nvPicPr>
          <p:cNvPr id="5" name="Obrázek 4" descr="P21305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142852"/>
            <a:ext cx="2643174" cy="1982381"/>
          </a:xfrm>
          <a:prstGeom prst="rect">
            <a:avLst/>
          </a:prstGeom>
        </p:spPr>
      </p:pic>
      <p:pic>
        <p:nvPicPr>
          <p:cNvPr id="6" name="Obrázek 5" descr="2013-02-06 16.48.33.jpg"/>
          <p:cNvPicPr>
            <a:picLocks noChangeAspect="1"/>
          </p:cNvPicPr>
          <p:nvPr/>
        </p:nvPicPr>
        <p:blipFill>
          <a:blip r:embed="rId3" cstate="print"/>
          <a:srcRect t="53414" r="9639" b="19277"/>
          <a:stretch>
            <a:fillRect/>
          </a:stretch>
        </p:blipFill>
        <p:spPr>
          <a:xfrm>
            <a:off x="1714480" y="5072074"/>
            <a:ext cx="6303315" cy="142876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Použité 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Pamětní kniha obce </a:t>
            </a:r>
            <a:r>
              <a:rPr lang="cs-CZ" dirty="0" err="1" smtClean="0"/>
              <a:t>Úročnice</a:t>
            </a:r>
            <a:endParaRPr lang="cs-CZ" dirty="0" smtClean="0"/>
          </a:p>
          <a:p>
            <a:r>
              <a:rPr lang="cs-CZ" dirty="0" smtClean="0"/>
              <a:t>Národní archiv </a:t>
            </a:r>
            <a:r>
              <a:rPr lang="cs-CZ" dirty="0" err="1" smtClean="0"/>
              <a:t>Chodovec</a:t>
            </a:r>
            <a:endParaRPr lang="cs-CZ" dirty="0" smtClean="0"/>
          </a:p>
          <a:p>
            <a:r>
              <a:rPr lang="cs-CZ" dirty="0" smtClean="0"/>
              <a:t>Soukromý majetek p. Oty Stojánka</a:t>
            </a:r>
          </a:p>
          <a:p>
            <a:r>
              <a:rPr lang="cs-CZ" dirty="0" smtClean="0"/>
              <a:t>Internet</a:t>
            </a:r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42</a:t>
            </a:fld>
            <a:endParaRPr lang="cs-CZ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cs-CZ" sz="6000" dirty="0" smtClean="0"/>
              <a:t>Děkuji za pozornost!</a:t>
            </a:r>
          </a:p>
          <a:p>
            <a:pPr algn="ctr">
              <a:buNone/>
            </a:pPr>
            <a:r>
              <a:rPr lang="cs-CZ" sz="2800" dirty="0" smtClean="0"/>
              <a:t>(www.</a:t>
            </a:r>
            <a:r>
              <a:rPr lang="cs-CZ" sz="2800" dirty="0" err="1" smtClean="0"/>
              <a:t>urocnice.eu</a:t>
            </a:r>
            <a:r>
              <a:rPr lang="cs-CZ" sz="2800" dirty="0" smtClean="0"/>
              <a:t>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43</a:t>
            </a:fld>
            <a:endParaRPr lang="cs-CZ"/>
          </a:p>
        </p:txBody>
      </p:sp>
      <p:pic>
        <p:nvPicPr>
          <p:cNvPr id="7" name="Obrázek 6" descr="http://www.amaterskedivadlo.cz/files/foto/9a5b83ba1a40d8dae38fd2326d89e25fca4431eb.jpg"/>
          <p:cNvPicPr/>
          <p:nvPr/>
        </p:nvPicPr>
        <p:blipFill>
          <a:blip r:embed="rId3" cstate="print"/>
          <a:srcRect t="19048" b="19048"/>
          <a:stretch>
            <a:fillRect/>
          </a:stretch>
        </p:blipFill>
        <p:spPr bwMode="auto">
          <a:xfrm>
            <a:off x="857224" y="2428868"/>
            <a:ext cx="778674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8801-9283-4F38-9138-859C704E7B0D}" type="slidenum">
              <a:rPr lang="cs-CZ" smtClean="0"/>
              <a:pPr/>
              <a:t>44</a:t>
            </a:fld>
            <a:endParaRPr lang="cs-CZ"/>
          </a:p>
        </p:txBody>
      </p:sp>
      <p:pic>
        <p:nvPicPr>
          <p:cNvPr id="5" name="Zástupný symbol pro obsah 4" descr="image007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0380"/>
            <a:ext cx="5143535" cy="67010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1528</Words>
  <Application>Microsoft Office PowerPoint</Application>
  <PresentationFormat>Předvádění na obrazovce (4:3)</PresentationFormat>
  <Paragraphs>327</Paragraphs>
  <Slides>44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5" baseType="lpstr">
      <vt:lpstr>Motiv sady Office</vt:lpstr>
      <vt:lpstr>Divadelní spolek „KOMENSKÝ“  - Úročnice</vt:lpstr>
      <vt:lpstr>Historie obce Úročnice</vt:lpstr>
      <vt:lpstr>Snímek 3</vt:lpstr>
      <vt:lpstr>„Pamětní kniha obce Úročnice“: </vt:lpstr>
      <vt:lpstr>„Pamětní kniha obce Úročnice“: </vt:lpstr>
      <vt:lpstr>Záznam v Národním archivu Chodovec</vt:lpstr>
      <vt:lpstr>Historie spolku (1)</vt:lpstr>
      <vt:lpstr>Historie spolku (2)</vt:lpstr>
      <vt:lpstr>Jeviště v hostinci „U Žabů“</vt:lpstr>
      <vt:lpstr>Historie spolku (3)</vt:lpstr>
      <vt:lpstr>Historie spolku (4)</vt:lpstr>
      <vt:lpstr>Historie spolku (5)</vt:lpstr>
      <vt:lpstr>Historie spolku (6)</vt:lpstr>
      <vt:lpstr>Historie spolku (7)</vt:lpstr>
      <vt:lpstr>Historie spolku (8)</vt:lpstr>
      <vt:lpstr>Historie spolku (9)</vt:lpstr>
      <vt:lpstr>Divadelní představení (1)</vt:lpstr>
      <vt:lpstr>Divadelní představení (2)</vt:lpstr>
      <vt:lpstr>Divadelní představení (3)</vt:lpstr>
      <vt:lpstr>Divadelní představení (4)</vt:lpstr>
      <vt:lpstr>Divadelní představení (5)</vt:lpstr>
      <vt:lpstr>Hry a obsazení rolí (1)</vt:lpstr>
      <vt:lpstr>Hry a obsazení rolí (2)</vt:lpstr>
      <vt:lpstr>Hry a obsazení rolí (3)</vt:lpstr>
      <vt:lpstr>Hry a obsazení rolí (4)</vt:lpstr>
      <vt:lpstr>Hry a obsazení rolí (5)</vt:lpstr>
      <vt:lpstr>Hry a obsazení rolí (6a)</vt:lpstr>
      <vt:lpstr>Hry a obsazení rolí (6b)</vt:lpstr>
      <vt:lpstr>Hry a obsazení rolí (7)</vt:lpstr>
      <vt:lpstr>Hry a obsazení rolí (8)</vt:lpstr>
      <vt:lpstr>Finanční hospodaření spolku (1)</vt:lpstr>
      <vt:lpstr>Finanční hospodaření spolku (2)</vt:lpstr>
      <vt:lpstr>Vzdělávání</vt:lpstr>
      <vt:lpstr>Autorské zákony</vt:lpstr>
      <vt:lpstr>Divadelní spolky v okolí (1)</vt:lpstr>
      <vt:lpstr>Divadelní spolky v okolí (2)</vt:lpstr>
      <vt:lpstr>Divadelní spolky v okolí (3)</vt:lpstr>
      <vt:lpstr>Závěr (1)</vt:lpstr>
      <vt:lpstr>Závěr (2)</vt:lpstr>
      <vt:lpstr>Závěr (3)</vt:lpstr>
      <vt:lpstr>Závěr (4)</vt:lpstr>
      <vt:lpstr>Použité zdroje</vt:lpstr>
      <vt:lpstr>Snímek 43</vt:lpstr>
      <vt:lpstr>Snímek 44</vt:lpstr>
    </vt:vector>
  </TitlesOfParts>
  <Company>ACR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Cvičiště SS a vystěhování obce Úročnice</dc:title>
  <dc:creator>VU3255</dc:creator>
  <cp:lastModifiedBy>VU3255</cp:lastModifiedBy>
  <cp:revision>186</cp:revision>
  <dcterms:created xsi:type="dcterms:W3CDTF">2012-06-21T05:33:29Z</dcterms:created>
  <dcterms:modified xsi:type="dcterms:W3CDTF">2014-02-10T13:38:48Z</dcterms:modified>
</cp:coreProperties>
</file>