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257" r:id="rId3"/>
    <p:sldId id="328" r:id="rId4"/>
    <p:sldId id="365" r:id="rId5"/>
    <p:sldId id="477" r:id="rId6"/>
    <p:sldId id="476" r:id="rId7"/>
    <p:sldId id="452" r:id="rId8"/>
    <p:sldId id="454" r:id="rId9"/>
    <p:sldId id="455" r:id="rId10"/>
    <p:sldId id="499" r:id="rId11"/>
    <p:sldId id="500" r:id="rId12"/>
    <p:sldId id="329" r:id="rId13"/>
    <p:sldId id="498" r:id="rId14"/>
    <p:sldId id="478" r:id="rId15"/>
    <p:sldId id="449" r:id="rId16"/>
    <p:sldId id="451" r:id="rId17"/>
    <p:sldId id="493" r:id="rId18"/>
    <p:sldId id="491" r:id="rId19"/>
    <p:sldId id="486" r:id="rId20"/>
    <p:sldId id="487" r:id="rId21"/>
    <p:sldId id="488" r:id="rId22"/>
    <p:sldId id="489" r:id="rId23"/>
    <p:sldId id="490" r:id="rId24"/>
    <p:sldId id="496" r:id="rId25"/>
    <p:sldId id="497" r:id="rId26"/>
    <p:sldId id="464" r:id="rId27"/>
    <p:sldId id="466" r:id="rId28"/>
    <p:sldId id="463" r:id="rId29"/>
    <p:sldId id="467" r:id="rId30"/>
    <p:sldId id="462" r:id="rId31"/>
    <p:sldId id="468" r:id="rId32"/>
    <p:sldId id="461" r:id="rId33"/>
    <p:sldId id="469" r:id="rId34"/>
    <p:sldId id="460" r:id="rId35"/>
    <p:sldId id="470" r:id="rId36"/>
    <p:sldId id="459" r:id="rId37"/>
    <p:sldId id="471" r:id="rId38"/>
    <p:sldId id="458" r:id="rId39"/>
    <p:sldId id="472" r:id="rId40"/>
    <p:sldId id="457" r:id="rId41"/>
    <p:sldId id="473" r:id="rId42"/>
    <p:sldId id="456" r:id="rId43"/>
    <p:sldId id="474" r:id="rId44"/>
    <p:sldId id="465" r:id="rId45"/>
    <p:sldId id="475" r:id="rId46"/>
    <p:sldId id="479" r:id="rId47"/>
    <p:sldId id="480" r:id="rId48"/>
    <p:sldId id="481" r:id="rId49"/>
    <p:sldId id="482" r:id="rId50"/>
    <p:sldId id="483" r:id="rId51"/>
    <p:sldId id="484" r:id="rId52"/>
    <p:sldId id="485" r:id="rId53"/>
    <p:sldId id="366" r:id="rId54"/>
    <p:sldId id="301" r:id="rId55"/>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2466" y="-7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7909BA-6AF9-4E34-A4A4-BA3521E0621F}" type="datetimeFigureOut">
              <a:rPr lang="cs-CZ" smtClean="0"/>
              <a:pPr/>
              <a:t>14. 3. 2014</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E3B19A-877B-4FBD-AEDF-B110D0D11E8B}" type="slidenum">
              <a:rPr lang="cs-CZ" smtClean="0"/>
              <a:pPr/>
              <a:t>‹#›</a:t>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Klepnutím lze upravit styl předlohy podnadpisů.</a:t>
            </a:r>
            <a:endParaRPr lang="cs-CZ"/>
          </a:p>
        </p:txBody>
      </p:sp>
      <p:sp>
        <p:nvSpPr>
          <p:cNvPr id="4" name="Zástupný symbol pro datum 3"/>
          <p:cNvSpPr>
            <a:spLocks noGrp="1"/>
          </p:cNvSpPr>
          <p:nvPr>
            <p:ph type="dt" sz="half" idx="10"/>
          </p:nvPr>
        </p:nvSpPr>
        <p:spPr/>
        <p:txBody>
          <a:bodyPr/>
          <a:lstStyle/>
          <a:p>
            <a:fld id="{C5E73422-32D2-4BD6-8623-D2CDEDE9E1F6}" type="datetime1">
              <a:rPr lang="cs-CZ" smtClean="0"/>
              <a:pPr/>
              <a:t>14. 3. 2014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CBDA8801-9283-4F38-9138-859C704E7B0D}" type="slidenum">
              <a:rPr lang="cs-CZ" smtClean="0"/>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B2427DC5-2E02-4A84-909B-590F32A4138C}" type="datetime1">
              <a:rPr lang="cs-CZ" smtClean="0"/>
              <a:pPr/>
              <a:t>14. 3. 2014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CBDA8801-9283-4F38-9138-859C704E7B0D}" type="slidenum">
              <a:rPr lang="cs-CZ" smtClean="0"/>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Klepnutím lze upravit styly předlohy textu.</a:t>
            </a:r>
          </a:p>
        </p:txBody>
      </p:sp>
      <p:sp>
        <p:nvSpPr>
          <p:cNvPr id="4" name="Zástupný symbol pro datum 3"/>
          <p:cNvSpPr>
            <a:spLocks noGrp="1"/>
          </p:cNvSpPr>
          <p:nvPr>
            <p:ph type="dt" sz="half" idx="10"/>
          </p:nvPr>
        </p:nvSpPr>
        <p:spPr/>
        <p:txBody>
          <a:bodyPr/>
          <a:lstStyle/>
          <a:p>
            <a:fld id="{B223BB41-44A6-4A65-8069-8E575A191B6C}" type="datetime1">
              <a:rPr lang="cs-CZ" smtClean="0"/>
              <a:pPr/>
              <a:t>14. 3. 2014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CBDA8801-9283-4F38-9138-859C704E7B0D}" type="slidenum">
              <a:rPr lang="cs-CZ" smtClean="0"/>
              <a:pPr/>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FF549B63-6EDE-4F29-A39E-7852D7FBE283}" type="datetime1">
              <a:rPr lang="cs-CZ" smtClean="0"/>
              <a:pPr/>
              <a:t>14. 3. 2014</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CBDA8801-9283-4F38-9138-859C704E7B0D}" type="slidenum">
              <a:rPr lang="cs-CZ" smtClean="0"/>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94C7C75D-CF9D-445F-BD73-A73CCA386C08}" type="datetime1">
              <a:rPr lang="cs-CZ" smtClean="0"/>
              <a:pPr/>
              <a:t>14. 3. 2014</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CBDA8801-9283-4F38-9138-859C704E7B0D}" type="slidenum">
              <a:rPr lang="cs-CZ" smtClean="0"/>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datum 2"/>
          <p:cNvSpPr>
            <a:spLocks noGrp="1"/>
          </p:cNvSpPr>
          <p:nvPr>
            <p:ph type="dt" sz="half" idx="10"/>
          </p:nvPr>
        </p:nvSpPr>
        <p:spPr/>
        <p:txBody>
          <a:bodyPr/>
          <a:lstStyle/>
          <a:p>
            <a:fld id="{89E864D0-1790-45B5-A9B0-5688D22ECFFE}" type="datetime1">
              <a:rPr lang="cs-CZ" smtClean="0"/>
              <a:pPr/>
              <a:t>14. 3. 2014</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CBDA8801-9283-4F38-9138-859C704E7B0D}" type="slidenum">
              <a:rPr lang="cs-CZ" smtClean="0"/>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404CEFCA-20EC-4AB3-AF2D-9A490D300E25}" type="datetime1">
              <a:rPr lang="cs-CZ" smtClean="0"/>
              <a:pPr/>
              <a:t>14. 3. 2014</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fld id="{2F3495F3-4003-45DA-9DF4-CC75CDA7B14D}" type="datetime1">
              <a:rPr lang="cs-CZ" smtClean="0"/>
              <a:pPr/>
              <a:t>14. 3. 2014</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CBDA8801-9283-4F38-9138-859C704E7B0D}" type="slidenum">
              <a:rPr lang="cs-CZ" smtClean="0"/>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fld id="{0BC04423-FC15-4EB5-B0D3-22CFD1126AAE}" type="datetime1">
              <a:rPr lang="cs-CZ" smtClean="0"/>
              <a:pPr/>
              <a:t>14. 3. 2014</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CBDA8801-9283-4F38-9138-859C704E7B0D}" type="slidenum">
              <a:rPr lang="cs-CZ" smtClean="0"/>
              <a:pPr/>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3A848FC3-B950-4E95-A74E-C70677F504EF}" type="datetime1">
              <a:rPr lang="cs-CZ" smtClean="0"/>
              <a:pPr/>
              <a:t>14. 3. 2014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CBDA8801-9283-4F38-9138-859C704E7B0D}"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75310004-D487-4809-83A9-F407D0473269}" type="datetime1">
              <a:rPr lang="cs-CZ" smtClean="0"/>
              <a:pPr/>
              <a:t>14. 3. 2014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CBDA8801-9283-4F38-9138-859C704E7B0D}" type="slidenum">
              <a:rPr lang="cs-CZ" smtClean="0"/>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E88C2A-C261-4A09-9761-D131B7CD57C5}" type="datetime1">
              <a:rPr lang="cs-CZ" smtClean="0"/>
              <a:pPr/>
              <a:t>14. 3. 2014</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DA8801-9283-4F38-9138-859C704E7B0D}" type="slidenum">
              <a:rPr lang="cs-CZ" smtClean="0"/>
              <a:pPr/>
              <a:t>‹#›</a:t>
            </a:fld>
            <a:endParaRPr lang="cs-CZ"/>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kontaminace.cenia.cz/"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1340769"/>
            <a:ext cx="7772400" cy="2880320"/>
          </a:xfrm>
        </p:spPr>
        <p:txBody>
          <a:bodyPr>
            <a:noAutofit/>
          </a:bodyPr>
          <a:lstStyle/>
          <a:p>
            <a:r>
              <a:rPr lang="cs-CZ" sz="6000" b="1" dirty="0" smtClean="0">
                <a:solidFill>
                  <a:srgbClr val="FF0000"/>
                </a:solidFill>
              </a:rPr>
              <a:t>Pomístní jména</a:t>
            </a:r>
            <a:br>
              <a:rPr lang="cs-CZ" sz="6000" b="1" dirty="0" smtClean="0">
                <a:solidFill>
                  <a:srgbClr val="FF0000"/>
                </a:solidFill>
              </a:rPr>
            </a:br>
            <a:r>
              <a:rPr lang="cs-CZ" sz="6000" b="1" dirty="0" smtClean="0">
                <a:solidFill>
                  <a:srgbClr val="FF0000"/>
                </a:solidFill>
              </a:rPr>
              <a:t>z obce Úročnice</a:t>
            </a:r>
            <a:br>
              <a:rPr lang="cs-CZ" sz="6000" b="1" dirty="0" smtClean="0">
                <a:solidFill>
                  <a:srgbClr val="FF0000"/>
                </a:solidFill>
              </a:rPr>
            </a:br>
            <a:r>
              <a:rPr lang="cs-CZ" sz="6000" b="1" dirty="0" smtClean="0">
                <a:solidFill>
                  <a:srgbClr val="FF0000"/>
                </a:solidFill>
              </a:rPr>
              <a:t>a z jejího okolí</a:t>
            </a:r>
            <a:r>
              <a:rPr lang="cs-CZ" sz="6000" b="1" dirty="0" smtClean="0"/>
              <a:t/>
            </a:r>
            <a:br>
              <a:rPr lang="cs-CZ" sz="6000" b="1" dirty="0" smtClean="0"/>
            </a:br>
            <a:endParaRPr lang="cs-CZ" sz="6000" b="1" dirty="0"/>
          </a:p>
        </p:txBody>
      </p:sp>
      <p:sp>
        <p:nvSpPr>
          <p:cNvPr id="3" name="Podnadpis 2"/>
          <p:cNvSpPr>
            <a:spLocks noGrp="1"/>
          </p:cNvSpPr>
          <p:nvPr>
            <p:ph type="subTitle" idx="1"/>
          </p:nvPr>
        </p:nvSpPr>
        <p:spPr>
          <a:xfrm>
            <a:off x="1571604" y="5000636"/>
            <a:ext cx="6400800" cy="792088"/>
          </a:xfrm>
        </p:spPr>
        <p:txBody>
          <a:bodyPr>
            <a:noAutofit/>
          </a:bodyPr>
          <a:lstStyle/>
          <a:p>
            <a:r>
              <a:rPr lang="cs-CZ" sz="1800" dirty="0" smtClean="0"/>
              <a:t>Josef VELÍŠEK,</a:t>
            </a:r>
          </a:p>
          <a:p>
            <a:r>
              <a:rPr lang="cs-CZ" sz="1800" dirty="0" smtClean="0"/>
              <a:t> Úročnice 2014</a:t>
            </a:r>
            <a:endParaRPr lang="cs-CZ" sz="1800"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a:t>
            </a:fld>
            <a:endParaRPr lang="cs-CZ" dirty="0"/>
          </a:p>
        </p:txBody>
      </p:sp>
      <p:pic>
        <p:nvPicPr>
          <p:cNvPr id="5" name="Picture 2" descr="F:\Starý disk\Dokumenty\Obrázky-historie\A_Úročnice\20081005_02.JPG"/>
          <p:cNvPicPr>
            <a:picLocks noChangeAspect="1" noChangeArrowheads="1"/>
          </p:cNvPicPr>
          <p:nvPr/>
        </p:nvPicPr>
        <p:blipFill>
          <a:blip r:embed="rId2" cstate="print"/>
          <a:srcRect/>
          <a:stretch>
            <a:fillRect/>
          </a:stretch>
        </p:blipFill>
        <p:spPr bwMode="auto">
          <a:xfrm>
            <a:off x="-6400800" y="-11201400"/>
            <a:ext cx="2160000" cy="2880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Pomístní jména</a:t>
            </a:r>
            <a:endParaRPr lang="cs-CZ" dirty="0">
              <a:solidFill>
                <a:srgbClr val="FF0000"/>
              </a:solidFill>
            </a:endParaRPr>
          </a:p>
        </p:txBody>
      </p:sp>
      <p:sp>
        <p:nvSpPr>
          <p:cNvPr id="3" name="Zástupný symbol pro obsah 2"/>
          <p:cNvSpPr>
            <a:spLocks noGrp="1"/>
          </p:cNvSpPr>
          <p:nvPr>
            <p:ph idx="1"/>
          </p:nvPr>
        </p:nvSpPr>
        <p:spPr/>
        <p:txBody>
          <a:bodyPr>
            <a:normAutofit fontScale="92500" lnSpcReduction="20000"/>
          </a:bodyPr>
          <a:lstStyle/>
          <a:p>
            <a:pPr>
              <a:buNone/>
            </a:pPr>
            <a:r>
              <a:rPr lang="cs-CZ" b="1" dirty="0" smtClean="0"/>
              <a:t>Osnova:</a:t>
            </a:r>
          </a:p>
          <a:p>
            <a:r>
              <a:rPr lang="cs-CZ" dirty="0" smtClean="0"/>
              <a:t>Úvod.</a:t>
            </a:r>
          </a:p>
          <a:p>
            <a:r>
              <a:rPr lang="cs-CZ" dirty="0" smtClean="0"/>
              <a:t>Literatura, materiály.</a:t>
            </a:r>
          </a:p>
          <a:p>
            <a:r>
              <a:rPr lang="cs-CZ" dirty="0" smtClean="0"/>
              <a:t>Příklady stránek z archivu AV.</a:t>
            </a:r>
          </a:p>
          <a:p>
            <a:r>
              <a:rPr lang="cs-CZ" dirty="0" smtClean="0"/>
              <a:t>Mapa obce – stabilní katastr 1840.</a:t>
            </a:r>
          </a:p>
          <a:p>
            <a:r>
              <a:rPr lang="cs-CZ" dirty="0" smtClean="0"/>
              <a:t>Indikační skica 1840 „Pod Brcy“.</a:t>
            </a:r>
          </a:p>
          <a:p>
            <a:r>
              <a:rPr lang="cs-CZ" dirty="0" smtClean="0"/>
              <a:t>Mapa obce – rok 2014.</a:t>
            </a:r>
          </a:p>
          <a:p>
            <a:r>
              <a:rPr lang="cs-CZ" dirty="0" smtClean="0"/>
              <a:t>Mapy okolí obce – rok 2014.</a:t>
            </a:r>
          </a:p>
          <a:p>
            <a:r>
              <a:rPr lang="cs-CZ" dirty="0" smtClean="0"/>
              <a:t>Závěr.	</a:t>
            </a: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2</a:t>
            </a:fld>
            <a:endParaRPr lang="cs-CZ"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850106"/>
          </a:xfrm>
        </p:spPr>
        <p:txBody>
          <a:bodyPr/>
          <a:lstStyle/>
          <a:p>
            <a:r>
              <a:rPr lang="cs-CZ" b="1" dirty="0" smtClean="0">
                <a:solidFill>
                  <a:srgbClr val="FF0000"/>
                </a:solidFill>
              </a:rPr>
              <a:t>Úvod</a:t>
            </a:r>
            <a:endParaRPr lang="cs-CZ" b="1" dirty="0">
              <a:solidFill>
                <a:srgbClr val="FF0000"/>
              </a:solidFill>
            </a:endParaRPr>
          </a:p>
        </p:txBody>
      </p:sp>
      <p:sp>
        <p:nvSpPr>
          <p:cNvPr id="3" name="Zástupný symbol pro obsah 2"/>
          <p:cNvSpPr>
            <a:spLocks noGrp="1"/>
          </p:cNvSpPr>
          <p:nvPr>
            <p:ph idx="1"/>
          </p:nvPr>
        </p:nvSpPr>
        <p:spPr>
          <a:xfrm>
            <a:off x="457200" y="1124745"/>
            <a:ext cx="8229600" cy="4733148"/>
          </a:xfrm>
        </p:spPr>
        <p:txBody>
          <a:bodyPr>
            <a:noAutofit/>
          </a:bodyPr>
          <a:lstStyle/>
          <a:p>
            <a:pPr algn="just"/>
            <a:r>
              <a:rPr lang="cs-CZ" dirty="0" smtClean="0"/>
              <a:t>Přednáška navazuje na předchozí o historii jednotlivých usedlostí obce </a:t>
            </a:r>
            <a:r>
              <a:rPr lang="cs-CZ" dirty="0" smtClean="0">
                <a:solidFill>
                  <a:srgbClr val="FF0000"/>
                </a:solidFill>
              </a:rPr>
              <a:t>Úročnice</a:t>
            </a:r>
            <a:r>
              <a:rPr lang="cs-CZ" dirty="0" smtClean="0"/>
              <a:t>. Je rozdělena na pomístní jména týkající se </a:t>
            </a:r>
            <a:r>
              <a:rPr lang="cs-CZ" dirty="0" smtClean="0"/>
              <a:t>místních </a:t>
            </a:r>
            <a:r>
              <a:rPr lang="cs-CZ" dirty="0" smtClean="0"/>
              <a:t>částí, polí, lesů, luk, rybníků a vodotečí apod. </a:t>
            </a:r>
            <a:r>
              <a:rPr lang="cs-CZ" dirty="0" smtClean="0"/>
              <a:t>a navíc i </a:t>
            </a:r>
            <a:r>
              <a:rPr lang="cs-CZ" dirty="0" smtClean="0"/>
              <a:t>usedlostí</a:t>
            </a:r>
            <a:r>
              <a:rPr lang="cs-CZ" dirty="0" smtClean="0"/>
              <a:t>,</a:t>
            </a:r>
            <a:endParaRPr lang="cs-CZ" dirty="0" smtClean="0"/>
          </a:p>
          <a:p>
            <a:pPr algn="just"/>
            <a:r>
              <a:rPr lang="cs-CZ" dirty="0" smtClean="0">
                <a:solidFill>
                  <a:srgbClr val="FF0000"/>
                </a:solidFill>
              </a:rPr>
              <a:t>Poděkování</a:t>
            </a:r>
            <a:r>
              <a:rPr lang="cs-CZ" dirty="0" smtClean="0"/>
              <a:t> - Jan Havelka nejstr., Marie Velíšková, Božena </a:t>
            </a:r>
            <a:r>
              <a:rPr lang="cs-CZ" dirty="0" smtClean="0"/>
              <a:t>Dřízhalová, Otto </a:t>
            </a:r>
            <a:r>
              <a:rPr lang="cs-CZ" dirty="0" smtClean="0"/>
              <a:t>Stojánek, Josef Hubínek, </a:t>
            </a:r>
            <a:r>
              <a:rPr lang="cs-CZ" dirty="0" smtClean="0"/>
              <a:t>Anežka Nováková, Ladislav Kolář </a:t>
            </a:r>
            <a:r>
              <a:rPr lang="cs-CZ" dirty="0" smtClean="0"/>
              <a:t>a hlavně farář Dalibor Lounek.</a:t>
            </a: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3</a:t>
            </a:fld>
            <a:endParaRPr lang="cs-CZ"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78098"/>
          </a:xfrm>
        </p:spPr>
        <p:txBody>
          <a:bodyPr/>
          <a:lstStyle/>
          <a:p>
            <a:r>
              <a:rPr lang="cs-CZ" dirty="0" smtClean="0">
                <a:solidFill>
                  <a:srgbClr val="FF0000"/>
                </a:solidFill>
              </a:rPr>
              <a:t>Literatura, materiály</a:t>
            </a:r>
            <a:endParaRPr lang="cs-CZ" dirty="0">
              <a:solidFill>
                <a:srgbClr val="FF0000"/>
              </a:solidFill>
            </a:endParaRPr>
          </a:p>
        </p:txBody>
      </p:sp>
      <p:sp>
        <p:nvSpPr>
          <p:cNvPr id="3" name="Zástupný symbol pro obsah 2"/>
          <p:cNvSpPr>
            <a:spLocks noGrp="1"/>
          </p:cNvSpPr>
          <p:nvPr>
            <p:ph idx="1"/>
          </p:nvPr>
        </p:nvSpPr>
        <p:spPr>
          <a:xfrm>
            <a:off x="457200" y="1124744"/>
            <a:ext cx="8229600" cy="5001419"/>
          </a:xfrm>
        </p:spPr>
        <p:txBody>
          <a:bodyPr>
            <a:normAutofit fontScale="85000" lnSpcReduction="20000"/>
          </a:bodyPr>
          <a:lstStyle/>
          <a:p>
            <a:r>
              <a:rPr lang="cs-CZ" u="sng" dirty="0" smtClean="0">
                <a:hlinkClick r:id="rId2"/>
              </a:rPr>
              <a:t>www.kontaminace.</a:t>
            </a:r>
            <a:r>
              <a:rPr lang="cs-CZ" u="sng" dirty="0" err="1" smtClean="0">
                <a:hlinkClick r:id="rId2"/>
              </a:rPr>
              <a:t>cenia.cz</a:t>
            </a:r>
            <a:endParaRPr lang="cs-CZ" u="sng" dirty="0" smtClean="0"/>
          </a:p>
          <a:p>
            <a:r>
              <a:rPr lang="cs-CZ" dirty="0" smtClean="0"/>
              <a:t>www.mapy.</a:t>
            </a:r>
            <a:r>
              <a:rPr lang="cs-CZ" dirty="0" err="1" smtClean="0"/>
              <a:t>cz</a:t>
            </a:r>
            <a:r>
              <a:rPr lang="cs-CZ" dirty="0" smtClean="0"/>
              <a:t>.</a:t>
            </a:r>
          </a:p>
          <a:p>
            <a:r>
              <a:rPr lang="cs-CZ" dirty="0" smtClean="0"/>
              <a:t>Indikační skici z roku 1840.</a:t>
            </a:r>
          </a:p>
          <a:p>
            <a:r>
              <a:rPr lang="cs-CZ" dirty="0" smtClean="0"/>
              <a:t>Turistické mapy.</a:t>
            </a:r>
          </a:p>
          <a:p>
            <a:r>
              <a:rPr lang="cs-CZ" dirty="0" smtClean="0"/>
              <a:t>Materiály z archivu Ústavu pro jazyk český ČSAV.</a:t>
            </a:r>
          </a:p>
          <a:p>
            <a:r>
              <a:rPr lang="cs-CZ" dirty="0" smtClean="0"/>
              <a:t>Úročenská rychta léta 1590 – 1674.</a:t>
            </a:r>
          </a:p>
          <a:p>
            <a:r>
              <a:rPr lang="cs-CZ" dirty="0" smtClean="0"/>
              <a:t>Gruntovní kniha rychty Ouročenské léta 1756 – 1883.</a:t>
            </a:r>
          </a:p>
          <a:p>
            <a:r>
              <a:rPr lang="cs-CZ" dirty="0" smtClean="0"/>
              <a:t>Registra panství Konopiště – Rychta Auroczenska – Ves Aurocznicze.</a:t>
            </a:r>
          </a:p>
          <a:p>
            <a:r>
              <a:rPr lang="cs-CZ" dirty="0" smtClean="0"/>
              <a:t>Pamětní kniha Václavic.</a:t>
            </a:r>
          </a:p>
          <a:p>
            <a:r>
              <a:rPr lang="cs-CZ" dirty="0" smtClean="0"/>
              <a:t>Popisy hranic katastru obcí panství Konopiště.</a:t>
            </a:r>
          </a:p>
          <a:p>
            <a:r>
              <a:rPr lang="cs-CZ" dirty="0" smtClean="0"/>
              <a:t>a další.</a:t>
            </a: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4</a:t>
            </a:fld>
            <a:endParaRPr lang="cs-CZ"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Pomístní jména</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5</a:t>
            </a:fld>
            <a:endParaRPr lang="cs-CZ"/>
          </a:p>
        </p:txBody>
      </p:sp>
      <p:pic>
        <p:nvPicPr>
          <p:cNvPr id="1026" name="Picture 2" descr="C:\Users\Michal\Desktop\Mapy_1954\Zdůvodnění.jpg"/>
          <p:cNvPicPr>
            <a:picLocks noGrp="1" noChangeAspect="1" noChangeArrowheads="1"/>
          </p:cNvPicPr>
          <p:nvPr>
            <p:ph idx="1"/>
          </p:nvPr>
        </p:nvPicPr>
        <p:blipFill>
          <a:blip r:embed="rId2" cstate="print"/>
          <a:srcRect/>
          <a:stretch>
            <a:fillRect/>
          </a:stretch>
        </p:blipFill>
        <p:spPr bwMode="auto">
          <a:xfrm>
            <a:off x="755576" y="1484784"/>
            <a:ext cx="7878903" cy="4608512"/>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Dalibor Lounek</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6</a:t>
            </a:fld>
            <a:endParaRPr lang="cs-CZ"/>
          </a:p>
        </p:txBody>
      </p:sp>
      <p:pic>
        <p:nvPicPr>
          <p:cNvPr id="2050" name="Picture 2" descr="C:\Users\Michal\Desktop\Mapy_1954\Lounek - dopis.jpg"/>
          <p:cNvPicPr>
            <a:picLocks noGrp="1" noChangeAspect="1" noChangeArrowheads="1"/>
          </p:cNvPicPr>
          <p:nvPr>
            <p:ph idx="1"/>
          </p:nvPr>
        </p:nvPicPr>
        <p:blipFill>
          <a:blip r:embed="rId2" cstate="print"/>
          <a:srcRect/>
          <a:stretch>
            <a:fillRect/>
          </a:stretch>
        </p:blipFill>
        <p:spPr bwMode="auto">
          <a:xfrm>
            <a:off x="2483768" y="1268760"/>
            <a:ext cx="4939048" cy="491349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Příklad stránky z archivu AV</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7</a:t>
            </a:fld>
            <a:endParaRPr lang="cs-CZ"/>
          </a:p>
        </p:txBody>
      </p:sp>
      <p:pic>
        <p:nvPicPr>
          <p:cNvPr id="2050" name="Picture 2" descr="C:\Users\Michal\Desktop\Mapy_1954\Lounek-1.jpg"/>
          <p:cNvPicPr>
            <a:picLocks noGrp="1" noChangeAspect="1" noChangeArrowheads="1"/>
          </p:cNvPicPr>
          <p:nvPr>
            <p:ph idx="1"/>
          </p:nvPr>
        </p:nvPicPr>
        <p:blipFill>
          <a:blip r:embed="rId2" cstate="print"/>
          <a:srcRect/>
          <a:stretch>
            <a:fillRect/>
          </a:stretch>
        </p:blipFill>
        <p:spPr bwMode="auto">
          <a:xfrm>
            <a:off x="1115616" y="1412776"/>
            <a:ext cx="6883877" cy="4744387"/>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Příklad stránky z archivu AV</a:t>
            </a: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8</a:t>
            </a:fld>
            <a:endParaRPr lang="cs-CZ"/>
          </a:p>
        </p:txBody>
      </p:sp>
      <p:pic>
        <p:nvPicPr>
          <p:cNvPr id="6" name="Picture 2" descr="C:\Users\Michal\Desktop\Mapy_1954\Lounek-3.jpg"/>
          <p:cNvPicPr>
            <a:picLocks noGrp="1" noChangeAspect="1" noChangeArrowheads="1"/>
          </p:cNvPicPr>
          <p:nvPr>
            <p:ph idx="1"/>
          </p:nvPr>
        </p:nvPicPr>
        <p:blipFill>
          <a:blip r:embed="rId2" cstate="print"/>
          <a:srcRect/>
          <a:stretch>
            <a:fillRect/>
          </a:stretch>
        </p:blipFill>
        <p:spPr bwMode="auto">
          <a:xfrm>
            <a:off x="899592" y="1484784"/>
            <a:ext cx="7319728" cy="482745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Příklad stránky z archivu AV</a:t>
            </a: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9</a:t>
            </a:fld>
            <a:endParaRPr lang="cs-CZ"/>
          </a:p>
        </p:txBody>
      </p:sp>
      <p:pic>
        <p:nvPicPr>
          <p:cNvPr id="3074" name="Picture 2" descr="C:\Users\Michal\Desktop\Mapy_1954\Lounek-2.jpg"/>
          <p:cNvPicPr>
            <a:picLocks noGrp="1" noChangeAspect="1" noChangeArrowheads="1"/>
          </p:cNvPicPr>
          <p:nvPr>
            <p:ph idx="1"/>
          </p:nvPr>
        </p:nvPicPr>
        <p:blipFill>
          <a:blip r:embed="rId2" cstate="print"/>
          <a:srcRect/>
          <a:stretch>
            <a:fillRect/>
          </a:stretch>
        </p:blipFill>
        <p:spPr bwMode="auto">
          <a:xfrm>
            <a:off x="1115616" y="1340768"/>
            <a:ext cx="6912768" cy="4976267"/>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solidFill>
                  <a:srgbClr val="FF0000"/>
                </a:solidFill>
              </a:rPr>
              <a:t>Václavice – příklad mapky obce od faráře Dalibora Lounka</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10</a:t>
            </a:fld>
            <a:endParaRPr lang="cs-CZ"/>
          </a:p>
        </p:txBody>
      </p:sp>
      <p:pic>
        <p:nvPicPr>
          <p:cNvPr id="1027" name="Picture 3" descr="C:\Users\Michal\Desktop\Mapy_1954\Václavice - části obce.jpg"/>
          <p:cNvPicPr>
            <a:picLocks noGrp="1" noChangeAspect="1" noChangeArrowheads="1"/>
          </p:cNvPicPr>
          <p:nvPr>
            <p:ph idx="1"/>
          </p:nvPr>
        </p:nvPicPr>
        <p:blipFill>
          <a:blip r:embed="rId2" cstate="print"/>
          <a:srcRect/>
          <a:stretch>
            <a:fillRect/>
          </a:stretch>
        </p:blipFill>
        <p:spPr bwMode="auto">
          <a:xfrm>
            <a:off x="1043608" y="1484784"/>
            <a:ext cx="7118564" cy="498715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solidFill>
                  <a:srgbClr val="FF0000"/>
                </a:solidFill>
              </a:rPr>
              <a:t>Václavice – příklad mapky okolí od faráře Dalibora Lounka</a:t>
            </a: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11</a:t>
            </a:fld>
            <a:endParaRPr lang="cs-CZ"/>
          </a:p>
        </p:txBody>
      </p:sp>
      <p:pic>
        <p:nvPicPr>
          <p:cNvPr id="2051" name="Picture 3" descr="C:\Users\Michal\Desktop\Mapy_1954\Václavice - pomístní jména.jpg"/>
          <p:cNvPicPr>
            <a:picLocks noGrp="1" noChangeAspect="1" noChangeArrowheads="1"/>
          </p:cNvPicPr>
          <p:nvPr>
            <p:ph idx="1"/>
          </p:nvPr>
        </p:nvPicPr>
        <p:blipFill>
          <a:blip r:embed="rId2" cstate="print"/>
          <a:srcRect/>
          <a:stretch>
            <a:fillRect/>
          </a:stretch>
        </p:blipFill>
        <p:spPr bwMode="auto">
          <a:xfrm>
            <a:off x="899592" y="1556792"/>
            <a:ext cx="7351774" cy="5012141"/>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634082"/>
          </a:xfrm>
        </p:spPr>
        <p:txBody>
          <a:bodyPr>
            <a:noAutofit/>
          </a:bodyPr>
          <a:lstStyle/>
          <a:p>
            <a:r>
              <a:rPr lang="cs-CZ" sz="3600" dirty="0" smtClean="0">
                <a:solidFill>
                  <a:srgbClr val="FF0000"/>
                </a:solidFill>
              </a:rPr>
              <a:t>Rok 1840 – stabilní katastr, císařský otisk.</a:t>
            </a:r>
            <a:endParaRPr lang="cs-CZ" sz="3600" dirty="0">
              <a:solidFill>
                <a:srgbClr val="FF0000"/>
              </a:solidFill>
            </a:endParaRPr>
          </a:p>
        </p:txBody>
      </p:sp>
      <p:pic>
        <p:nvPicPr>
          <p:cNvPr id="5" name="Zástupný symbol pro obsah 4" descr="Úročnice mapa.jpg"/>
          <p:cNvPicPr>
            <a:picLocks noGrp="1" noChangeAspect="1"/>
          </p:cNvPicPr>
          <p:nvPr>
            <p:ph idx="1"/>
          </p:nvPr>
        </p:nvPicPr>
        <p:blipFill>
          <a:blip r:embed="rId2" cstate="print"/>
          <a:stretch>
            <a:fillRect/>
          </a:stretch>
        </p:blipFill>
        <p:spPr>
          <a:xfrm>
            <a:off x="457200" y="1124744"/>
            <a:ext cx="8229600" cy="4989855"/>
          </a:xfrm>
        </p:spPr>
      </p:pic>
      <p:sp>
        <p:nvSpPr>
          <p:cNvPr id="4" name="Zástupný symbol pro číslo snímku 3"/>
          <p:cNvSpPr>
            <a:spLocks noGrp="1"/>
          </p:cNvSpPr>
          <p:nvPr>
            <p:ph type="sldNum" sz="quarter" idx="12"/>
          </p:nvPr>
        </p:nvSpPr>
        <p:spPr/>
        <p:txBody>
          <a:bodyPr/>
          <a:lstStyle/>
          <a:p>
            <a:fld id="{CBDA8801-9283-4F38-9138-859C704E7B0D}" type="slidenum">
              <a:rPr lang="cs-CZ" smtClean="0"/>
              <a:pPr/>
              <a:t>12</a:t>
            </a:fld>
            <a:endParaRPr lang="cs-CZ"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Katastr Úročnice – rok 1954</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13</a:t>
            </a:fld>
            <a:endParaRPr lang="cs-CZ"/>
          </a:p>
        </p:txBody>
      </p:sp>
      <p:pic>
        <p:nvPicPr>
          <p:cNvPr id="5122" name="Picture 2" descr="C:\Users\Michal\Desktop\Mapy_1954\Katastr Úročnice - celek.jpg"/>
          <p:cNvPicPr>
            <a:picLocks noGrp="1" noChangeAspect="1" noChangeArrowheads="1"/>
          </p:cNvPicPr>
          <p:nvPr>
            <p:ph idx="1"/>
          </p:nvPr>
        </p:nvPicPr>
        <p:blipFill>
          <a:blip r:embed="rId2" cstate="print"/>
          <a:srcRect/>
          <a:stretch>
            <a:fillRect/>
          </a:stretch>
        </p:blipFill>
        <p:spPr bwMode="auto">
          <a:xfrm>
            <a:off x="1115617" y="1359288"/>
            <a:ext cx="6768752" cy="5195837"/>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Rok 2014</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14</a:t>
            </a:fld>
            <a:endParaRPr lang="cs-CZ"/>
          </a:p>
        </p:txBody>
      </p:sp>
      <p:pic>
        <p:nvPicPr>
          <p:cNvPr id="5" name="Picture 2" descr="C:\Users\Michal\Desktop\Úročnice čp.jpg"/>
          <p:cNvPicPr>
            <a:picLocks noGrp="1" noChangeAspect="1" noChangeArrowheads="1"/>
          </p:cNvPicPr>
          <p:nvPr>
            <p:ph idx="1"/>
          </p:nvPr>
        </p:nvPicPr>
        <p:blipFill>
          <a:blip r:embed="rId2" cstate="print"/>
          <a:srcRect/>
          <a:stretch>
            <a:fillRect/>
          </a:stretch>
        </p:blipFill>
        <p:spPr bwMode="auto">
          <a:xfrm>
            <a:off x="457200" y="2324340"/>
            <a:ext cx="8229600" cy="3077682"/>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Indikační skica – „Pod Brcy“.</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15</a:t>
            </a:fld>
            <a:endParaRPr lang="cs-CZ"/>
          </a:p>
        </p:txBody>
      </p:sp>
      <p:pic>
        <p:nvPicPr>
          <p:cNvPr id="3074" name="Picture 2" descr="C:\Documents and Settings\Pepca\Plocha\Bez názvu1.bmp"/>
          <p:cNvPicPr>
            <a:picLocks noGrp="1" noChangeAspect="1" noChangeArrowheads="1"/>
          </p:cNvPicPr>
          <p:nvPr>
            <p:ph idx="1"/>
          </p:nvPr>
        </p:nvPicPr>
        <p:blipFill>
          <a:blip r:embed="rId2" cstate="print"/>
          <a:srcRect/>
          <a:stretch>
            <a:fillRect/>
          </a:stretch>
        </p:blipFill>
        <p:spPr bwMode="auto">
          <a:xfrm>
            <a:off x="1214414" y="1285860"/>
            <a:ext cx="6996687" cy="5161491"/>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solidFill>
                  <a:srgbClr val="FF0000"/>
                </a:solidFill>
              </a:rPr>
              <a:t>Indikační skica – „V návozích“</a:t>
            </a:r>
            <a:br>
              <a:rPr lang="cs-CZ" dirty="0" smtClean="0">
                <a:solidFill>
                  <a:srgbClr val="FF0000"/>
                </a:solidFill>
              </a:rPr>
            </a:br>
            <a:r>
              <a:rPr lang="cs-CZ" dirty="0" smtClean="0">
                <a:solidFill>
                  <a:srgbClr val="FF0000"/>
                </a:solidFill>
              </a:rPr>
              <a:t>a „Na </a:t>
            </a:r>
            <a:r>
              <a:rPr lang="cs-CZ" dirty="0" err="1" smtClean="0">
                <a:solidFill>
                  <a:srgbClr val="FF0000"/>
                </a:solidFill>
              </a:rPr>
              <a:t>Březyně</a:t>
            </a:r>
            <a:r>
              <a:rPr lang="cs-CZ" dirty="0" smtClean="0">
                <a:solidFill>
                  <a:srgbClr val="FF0000"/>
                </a:solidFill>
              </a:rPr>
              <a:t>“.</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16</a:t>
            </a:fld>
            <a:endParaRPr lang="cs-CZ"/>
          </a:p>
        </p:txBody>
      </p:sp>
      <p:pic>
        <p:nvPicPr>
          <p:cNvPr id="2051" name="Picture 3" descr="C:\Documents and Settings\Pepca\Plocha\Bez názvu.bmp"/>
          <p:cNvPicPr>
            <a:picLocks noGrp="1" noChangeAspect="1" noChangeArrowheads="1"/>
          </p:cNvPicPr>
          <p:nvPr>
            <p:ph idx="1"/>
          </p:nvPr>
        </p:nvPicPr>
        <p:blipFill>
          <a:blip r:embed="rId2" cstate="print"/>
          <a:srcRect/>
          <a:stretch>
            <a:fillRect/>
          </a:stretch>
        </p:blipFill>
        <p:spPr bwMode="auto">
          <a:xfrm>
            <a:off x="1475656" y="1628800"/>
            <a:ext cx="6166468" cy="4867496"/>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Katastr Bukovan - archiválie</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17</a:t>
            </a:fld>
            <a:endParaRPr lang="cs-CZ"/>
          </a:p>
        </p:txBody>
      </p:sp>
      <p:pic>
        <p:nvPicPr>
          <p:cNvPr id="3074" name="Picture 2" descr="C:\Users\Michal\Desktop\Mapy_1954\Katastr Bukovan.jpg"/>
          <p:cNvPicPr>
            <a:picLocks noGrp="1" noChangeAspect="1" noChangeArrowheads="1"/>
          </p:cNvPicPr>
          <p:nvPr>
            <p:ph idx="1"/>
          </p:nvPr>
        </p:nvPicPr>
        <p:blipFill>
          <a:blip r:embed="rId2" cstate="print"/>
          <a:srcRect/>
          <a:stretch>
            <a:fillRect/>
          </a:stretch>
        </p:blipFill>
        <p:spPr bwMode="auto">
          <a:xfrm>
            <a:off x="2555777" y="1287972"/>
            <a:ext cx="4176464" cy="5345873"/>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Katastr Bukovan – č. p. 8 a 9</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18</a:t>
            </a:fld>
            <a:endParaRPr lang="cs-CZ"/>
          </a:p>
        </p:txBody>
      </p:sp>
      <p:pic>
        <p:nvPicPr>
          <p:cNvPr id="4098" name="Picture 2" descr="C:\Users\Michal\Desktop\Mapy_1954\Katastr Bukovan - č. p. 8.jpg"/>
          <p:cNvPicPr>
            <a:picLocks noGrp="1" noChangeAspect="1" noChangeArrowheads="1"/>
          </p:cNvPicPr>
          <p:nvPr>
            <p:ph idx="1"/>
          </p:nvPr>
        </p:nvPicPr>
        <p:blipFill>
          <a:blip r:embed="rId2" cstate="print"/>
          <a:srcRect/>
          <a:stretch>
            <a:fillRect/>
          </a:stretch>
        </p:blipFill>
        <p:spPr bwMode="auto">
          <a:xfrm>
            <a:off x="899592" y="1484784"/>
            <a:ext cx="3231858" cy="4824536"/>
          </a:xfrm>
          <a:prstGeom prst="rect">
            <a:avLst/>
          </a:prstGeom>
          <a:noFill/>
        </p:spPr>
      </p:pic>
      <p:pic>
        <p:nvPicPr>
          <p:cNvPr id="4099" name="Picture 3" descr="C:\Users\Michal\Desktop\Mapy_1954\Katastr Bukovan - č. p. 9.jpg"/>
          <p:cNvPicPr>
            <a:picLocks noChangeAspect="1" noChangeArrowheads="1"/>
          </p:cNvPicPr>
          <p:nvPr/>
        </p:nvPicPr>
        <p:blipFill>
          <a:blip r:embed="rId3" cstate="print"/>
          <a:srcRect/>
          <a:stretch>
            <a:fillRect/>
          </a:stretch>
        </p:blipFill>
        <p:spPr bwMode="auto">
          <a:xfrm>
            <a:off x="4716016" y="1484784"/>
            <a:ext cx="3460998" cy="4810569"/>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www.</a:t>
            </a:r>
            <a:r>
              <a:rPr lang="cs-CZ" dirty="0" err="1" smtClean="0">
                <a:solidFill>
                  <a:srgbClr val="FF0000"/>
                </a:solidFill>
              </a:rPr>
              <a:t>urocnice.eu</a:t>
            </a:r>
            <a:endParaRPr lang="cs-CZ" dirty="0">
              <a:solidFill>
                <a:srgbClr val="FF0000"/>
              </a:solidFill>
            </a:endParaRPr>
          </a:p>
        </p:txBody>
      </p:sp>
      <p:sp>
        <p:nvSpPr>
          <p:cNvPr id="3" name="Zástupný symbol pro obsah 2"/>
          <p:cNvSpPr>
            <a:spLocks noGrp="1"/>
          </p:cNvSpPr>
          <p:nvPr>
            <p:ph idx="1"/>
          </p:nvPr>
        </p:nvSpPr>
        <p:spPr>
          <a:xfrm>
            <a:off x="457200" y="1340768"/>
            <a:ext cx="8229600" cy="4968552"/>
          </a:xfrm>
        </p:spPr>
        <p:txBody>
          <a:bodyPr>
            <a:normAutofit fontScale="62500" lnSpcReduction="20000"/>
          </a:bodyPr>
          <a:lstStyle/>
          <a:p>
            <a:pPr lvl="0" algn="just">
              <a:buNone/>
            </a:pPr>
            <a:r>
              <a:rPr lang="cs-CZ" b="1" dirty="0" smtClean="0"/>
              <a:t> A. Části obce:</a:t>
            </a:r>
          </a:p>
          <a:p>
            <a:pPr lvl="0" algn="just">
              <a:buNone/>
            </a:pPr>
            <a:endParaRPr lang="cs-CZ" dirty="0" smtClean="0"/>
          </a:p>
          <a:p>
            <a:pPr lvl="0" algn="just"/>
            <a:r>
              <a:rPr lang="cs-CZ" b="1" dirty="0" smtClean="0"/>
              <a:t>  </a:t>
            </a:r>
            <a:r>
              <a:rPr lang="cs-CZ" sz="3500" b="1" dirty="0" smtClean="0"/>
              <a:t>Dolejška, V Dolejškách</a:t>
            </a:r>
            <a:r>
              <a:rPr lang="cs-CZ" sz="3500" dirty="0" smtClean="0"/>
              <a:t> (Místní část obce, jsou to usedlosti okolo „Náves“ a „Na návsi“, je tam i rybníček „Na návsi“, název se již nepoužívá, dělení obce na „Dolejška“ a „Hořejška“ bylo „Na návsi“, název podle polohy.)</a:t>
            </a:r>
          </a:p>
          <a:p>
            <a:pPr lvl="0" algn="just"/>
            <a:r>
              <a:rPr lang="cs-CZ" sz="3500" b="1" dirty="0" smtClean="0"/>
              <a:t>Draha, Na drahách</a:t>
            </a:r>
            <a:r>
              <a:rPr lang="cs-CZ" sz="3500" dirty="0" smtClean="0"/>
              <a:t> (Pole, později pole nebo pastviny, které patřily do polní části „V návozích“, nyní zastavěný konec Úročnice směrem ke Krusičanům, tedy název místní části, dnes na jeho konci stojí fotbalový areál, název se stále používá, název znamená jednak pozemek ležící ladem jednak širokou cestu mezi ploty, poli, kudy se volně chodí, jezdí a kde se i pase.)</a:t>
            </a:r>
          </a:p>
          <a:p>
            <a:pPr lvl="0" algn="just"/>
            <a:r>
              <a:rPr lang="cs-CZ" sz="3500" b="1" dirty="0" smtClean="0"/>
              <a:t>Hořejška, V Hořejškách</a:t>
            </a:r>
            <a:r>
              <a:rPr lang="cs-CZ" sz="3500" dirty="0" smtClean="0"/>
              <a:t> (Místní část, v obci leží při silnici k Chlístovu, silnice tam stoupá k pomníku padlých a k „U křížku“, dnes se již název nepoužívá, dělení obce na „Dolejška“ a „Hořejška“ bylo „Na návsi“, název podle polohy.)</a:t>
            </a:r>
          </a:p>
          <a:p>
            <a:pPr algn="just">
              <a:buNone/>
            </a:pPr>
            <a:endParaRPr lang="cs-CZ" dirty="0" smtClean="0"/>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19</a:t>
            </a:fld>
            <a:endParaRPr lang="cs-CZ"/>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www.</a:t>
            </a:r>
            <a:r>
              <a:rPr lang="cs-CZ" dirty="0" err="1" smtClean="0">
                <a:solidFill>
                  <a:srgbClr val="FF0000"/>
                </a:solidFill>
              </a:rPr>
              <a:t>urocnice.eu</a:t>
            </a:r>
            <a:endParaRPr lang="cs-CZ" dirty="0"/>
          </a:p>
        </p:txBody>
      </p:sp>
      <p:sp>
        <p:nvSpPr>
          <p:cNvPr id="3" name="Zástupný symbol pro obsah 2"/>
          <p:cNvSpPr>
            <a:spLocks noGrp="1"/>
          </p:cNvSpPr>
          <p:nvPr>
            <p:ph idx="1"/>
          </p:nvPr>
        </p:nvSpPr>
        <p:spPr>
          <a:xfrm>
            <a:off x="457200" y="1340768"/>
            <a:ext cx="8229600" cy="5112568"/>
          </a:xfrm>
        </p:spPr>
        <p:txBody>
          <a:bodyPr>
            <a:normAutofit fontScale="55000" lnSpcReduction="20000"/>
          </a:bodyPr>
          <a:lstStyle/>
          <a:p>
            <a:pPr lvl="0" algn="just">
              <a:buNone/>
            </a:pPr>
            <a:r>
              <a:rPr lang="cs-CZ" sz="4000" b="1" dirty="0" smtClean="0"/>
              <a:t>B. Usedlosti:</a:t>
            </a:r>
          </a:p>
          <a:p>
            <a:pPr lvl="0" algn="just">
              <a:buNone/>
            </a:pPr>
            <a:endParaRPr lang="cs-CZ" sz="3400" dirty="0" smtClean="0"/>
          </a:p>
          <a:p>
            <a:pPr lvl="0" algn="just"/>
            <a:r>
              <a:rPr lang="cs-CZ" sz="4000" b="1" dirty="0" smtClean="0"/>
              <a:t>  Grunt  Havelkovský, Kolářův statek, U Kolářů</a:t>
            </a:r>
            <a:r>
              <a:rPr lang="cs-CZ" sz="4000" dirty="0" smtClean="0"/>
              <a:t> (Usedlost, statek č. p. 3, první zmínka je z roku 1592, název podle prvního rodu Havelků a pak podle předválečného majitele rolníka p. Koláře, který byl při zřizování cvičiště v roce 1943 Němci vystěhován a do obce se již nevrátil, statek leží u mostu přes „Úročenský potok“, později majetek JZD, pak státního statku, dnes opět soukromý, v objektu byla dříve i obecní knihovna či v kolně hasičská zbrojnice.)</a:t>
            </a:r>
          </a:p>
          <a:p>
            <a:pPr lvl="0" algn="just"/>
            <a:r>
              <a:rPr lang="cs-CZ" sz="4000" b="1" dirty="0" smtClean="0"/>
              <a:t>Grunt Strejčkovský</a:t>
            </a:r>
            <a:r>
              <a:rPr lang="cs-CZ" sz="4000" dirty="0" smtClean="0"/>
              <a:t> (Usedlost, č. p. 14, leží v části obce „Dolejška“, první zmínka je z roku 1560, název podle jména jeho původního majitele sedláka Strejčka, v době zpracování stabilního katastru to byl poslední západně ležící statek.)</a:t>
            </a:r>
          </a:p>
          <a:p>
            <a:pPr lvl="0" algn="just"/>
            <a:r>
              <a:rPr lang="cs-CZ" sz="4000" b="1" dirty="0" smtClean="0"/>
              <a:t>Grunt Valchařovský, chalupa Prokšíkovská, chalupa Valchařovská</a:t>
            </a:r>
            <a:r>
              <a:rPr lang="cs-CZ" sz="4000" dirty="0" smtClean="0"/>
              <a:t> (Usedlost, č. p. 1, první zmínka je z roku 1592, leží v části obce „Hořejška“, název podle jména jeho původního majitele sedláka Valcháře a Prokšíka.)</a:t>
            </a:r>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20</a:t>
            </a:fld>
            <a:endParaRPr lang="cs-CZ"/>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www.</a:t>
            </a:r>
            <a:r>
              <a:rPr lang="cs-CZ" dirty="0" err="1" smtClean="0">
                <a:solidFill>
                  <a:srgbClr val="FF0000"/>
                </a:solidFill>
              </a:rPr>
              <a:t>urocnice.eu</a:t>
            </a:r>
            <a:endParaRPr lang="cs-CZ" dirty="0"/>
          </a:p>
        </p:txBody>
      </p:sp>
      <p:sp>
        <p:nvSpPr>
          <p:cNvPr id="3" name="Zástupný symbol pro obsah 2"/>
          <p:cNvSpPr>
            <a:spLocks noGrp="1"/>
          </p:cNvSpPr>
          <p:nvPr>
            <p:ph idx="1"/>
          </p:nvPr>
        </p:nvSpPr>
        <p:spPr>
          <a:xfrm>
            <a:off x="457200" y="1268760"/>
            <a:ext cx="8229600" cy="5112568"/>
          </a:xfrm>
        </p:spPr>
        <p:txBody>
          <a:bodyPr>
            <a:normAutofit fontScale="62500" lnSpcReduction="20000"/>
          </a:bodyPr>
          <a:lstStyle/>
          <a:p>
            <a:pPr marL="514350" indent="-514350">
              <a:buNone/>
            </a:pPr>
            <a:r>
              <a:rPr lang="cs-CZ" sz="3500" b="1" dirty="0" smtClean="0"/>
              <a:t>c. Vodstvo</a:t>
            </a:r>
            <a:r>
              <a:rPr lang="cs-CZ" sz="3500" dirty="0" smtClean="0"/>
              <a:t> </a:t>
            </a:r>
            <a:r>
              <a:rPr lang="cs-CZ" sz="3500" b="1" dirty="0" smtClean="0"/>
              <a:t>/řeky, potoky, rybníky, studánky, vodních nádrže, močály/:</a:t>
            </a:r>
          </a:p>
          <a:p>
            <a:pPr marL="514350" indent="-514350">
              <a:buNone/>
            </a:pPr>
            <a:endParaRPr lang="cs-CZ" dirty="0" smtClean="0"/>
          </a:p>
          <a:p>
            <a:pPr lvl="0" algn="just"/>
            <a:r>
              <a:rPr lang="cs-CZ" sz="3500" b="1" dirty="0" smtClean="0"/>
              <a:t>Dolínek, U dolíka</a:t>
            </a:r>
            <a:r>
              <a:rPr lang="cs-CZ" sz="3500" dirty="0" smtClean="0"/>
              <a:t> (Rybníček, strouha, zarostlá strouha s rybníčkem majitele pana Žaby, vpravo od cesty k bývalé malorážkové střelnici „Na průhoně“, strouha nad „Na sádce“, v minulosti zde bylo obecní koupaliště, které nechal postavit zámožný myslivec z Prahy, kterému obec pronajala zdejší revír, dnes je rybníček opět v provozu, název podle polohy – v dolíku, údolíčku.)</a:t>
            </a:r>
          </a:p>
          <a:p>
            <a:pPr lvl="0" algn="just"/>
            <a:r>
              <a:rPr lang="cs-CZ" sz="3500" b="1" dirty="0" smtClean="0"/>
              <a:t>Dolní úročenský rybník</a:t>
            </a:r>
            <a:r>
              <a:rPr lang="cs-CZ" sz="3500" dirty="0" smtClean="0"/>
              <a:t> (Rybník, leží pod obcí na potoce „Úročenský potok“ pod rybníkem „Úročenský horní rybník“, resp. leží na dolní části potoka, který je v katastrální mapě uváděn jako „Hanovský potok“, název podle polohy pod obcí Úročnice a pod „Horní úročenský rybník“.)</a:t>
            </a:r>
          </a:p>
          <a:p>
            <a:pPr lvl="0" algn="just"/>
            <a:r>
              <a:rPr lang="cs-CZ" sz="3500" b="1" dirty="0" smtClean="0"/>
              <a:t>Hamry</a:t>
            </a:r>
            <a:r>
              <a:rPr lang="cs-CZ" sz="3500" dirty="0" smtClean="0"/>
              <a:t> (Rybník, leží jižně od osady Hrusice/Hamry směrem na Václavice, u „Janovický potok“, název podle jednoho z názvů osady „Hamry“, osada měla název podle toho, že v 17. Století zde stával panský hamr a huť.)</a:t>
            </a:r>
          </a:p>
          <a:p>
            <a:pPr algn="just">
              <a:buNone/>
            </a:pPr>
            <a:endParaRPr lang="cs-CZ" dirty="0" smtClean="0"/>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21</a:t>
            </a:fld>
            <a:endParaRPr lang="cs-CZ"/>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www.</a:t>
            </a:r>
            <a:r>
              <a:rPr lang="cs-CZ" dirty="0" err="1" smtClean="0">
                <a:solidFill>
                  <a:srgbClr val="FF0000"/>
                </a:solidFill>
              </a:rPr>
              <a:t>urocnice.eu</a:t>
            </a:r>
            <a:endParaRPr lang="cs-CZ" dirty="0"/>
          </a:p>
        </p:txBody>
      </p:sp>
      <p:sp>
        <p:nvSpPr>
          <p:cNvPr id="3" name="Zástupný symbol pro obsah 2"/>
          <p:cNvSpPr>
            <a:spLocks noGrp="1"/>
          </p:cNvSpPr>
          <p:nvPr>
            <p:ph idx="1"/>
          </p:nvPr>
        </p:nvSpPr>
        <p:spPr>
          <a:xfrm>
            <a:off x="467544" y="1628800"/>
            <a:ext cx="8229600" cy="4525963"/>
          </a:xfrm>
        </p:spPr>
        <p:txBody>
          <a:bodyPr>
            <a:normAutofit fontScale="47500" lnSpcReduction="20000"/>
          </a:bodyPr>
          <a:lstStyle/>
          <a:p>
            <a:pPr lvl="0">
              <a:buNone/>
            </a:pPr>
            <a:r>
              <a:rPr lang="cs-CZ" sz="4000" b="1" dirty="0" smtClean="0"/>
              <a:t>D. Terénní útvary /hory, kopce, stráně, skalky, skály, lomy, rokle, údolí, strouhy/:  </a:t>
            </a:r>
          </a:p>
          <a:p>
            <a:pPr lvl="0">
              <a:buNone/>
            </a:pPr>
            <a:endParaRPr lang="cs-CZ" dirty="0" smtClean="0"/>
          </a:p>
          <a:p>
            <a:pPr lvl="0" algn="just"/>
            <a:r>
              <a:rPr lang="cs-CZ" sz="4600" b="1" dirty="0" smtClean="0"/>
              <a:t>Brdce, Do Brdců</a:t>
            </a:r>
            <a:r>
              <a:rPr lang="cs-CZ" sz="4600" dirty="0" smtClean="0"/>
              <a:t> (Návrší, zbytek lesa, pole, louky za „Žabovým lesíkem“, mezi bývalou malorážkovou střelnicí „Na průhoně“ a cestou z „Na návsi“ do Bukovan, mělo by být asi „Brdce“, ale my říkáme „Brce“, název dle toho, že z horší až kamenité půdy vystupuje místy spodní kámen tzv. „Brd“.) </a:t>
            </a:r>
          </a:p>
          <a:p>
            <a:pPr lvl="0" algn="just"/>
            <a:r>
              <a:rPr lang="cs-CZ" sz="4600" b="1" dirty="0" smtClean="0"/>
              <a:t>Dlouhá skála, V dlouhý skále, Skála,</a:t>
            </a:r>
            <a:r>
              <a:rPr lang="cs-CZ" sz="4600" dirty="0" smtClean="0"/>
              <a:t> (Skála, dlouhé návrší, 384 m n. m., skála zarostlá stromy a křovím, táhne se od „V Březinách“ až k bývalé malorážkové střelnici „Na průhoně“, také pole, leží severně od návrší „Dlouhá skála“, název podle délky této skály.) </a:t>
            </a:r>
          </a:p>
          <a:p>
            <a:pPr lvl="0" algn="just"/>
            <a:r>
              <a:rPr lang="cs-CZ" sz="4600" b="1" dirty="0" smtClean="0"/>
              <a:t>Graifova stružka </a:t>
            </a:r>
            <a:r>
              <a:rPr lang="cs-CZ" sz="4600" dirty="0" smtClean="0"/>
              <a:t>(Stužka, dnes zavezená, vedla na jih od „U vrby“ resp. „U obrázku“ jižně k poli rolníka z č. p. 40 Graifa/Greifa, leží severně od „Na úvarech“, název podle příjmení majitele sousedního pole.)</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22</a:t>
            </a:fld>
            <a:endParaRPr lang="cs-CZ"/>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www.</a:t>
            </a:r>
            <a:r>
              <a:rPr lang="cs-CZ" dirty="0" err="1" smtClean="0">
                <a:solidFill>
                  <a:srgbClr val="FF0000"/>
                </a:solidFill>
              </a:rPr>
              <a:t>urocnice.eu</a:t>
            </a:r>
            <a:endParaRPr lang="cs-CZ" dirty="0"/>
          </a:p>
        </p:txBody>
      </p:sp>
      <p:sp>
        <p:nvSpPr>
          <p:cNvPr id="3" name="Zástupný symbol pro obsah 2"/>
          <p:cNvSpPr>
            <a:spLocks noGrp="1"/>
          </p:cNvSpPr>
          <p:nvPr>
            <p:ph idx="1"/>
          </p:nvPr>
        </p:nvSpPr>
        <p:spPr>
          <a:xfrm>
            <a:off x="457200" y="1484784"/>
            <a:ext cx="8229600" cy="4641379"/>
          </a:xfrm>
        </p:spPr>
        <p:txBody>
          <a:bodyPr>
            <a:normAutofit fontScale="55000" lnSpcReduction="20000"/>
          </a:bodyPr>
          <a:lstStyle/>
          <a:p>
            <a:pPr lvl="0">
              <a:buNone/>
            </a:pPr>
            <a:r>
              <a:rPr lang="cs-CZ" sz="4000" b="1" dirty="0" smtClean="0"/>
              <a:t> E. Pozemky /pole, louky, lesy, pastviny/:</a:t>
            </a:r>
          </a:p>
          <a:p>
            <a:pPr lvl="0">
              <a:buNone/>
            </a:pPr>
            <a:endParaRPr lang="cs-CZ" dirty="0" smtClean="0"/>
          </a:p>
          <a:p>
            <a:pPr lvl="0" algn="just"/>
            <a:r>
              <a:rPr lang="cs-CZ" sz="3800" b="1" dirty="0" smtClean="0"/>
              <a:t>Dlouhý pole, V dlouhých polích, V dlouhejch </a:t>
            </a:r>
            <a:r>
              <a:rPr lang="cs-CZ" sz="3800" dirty="0" smtClean="0"/>
              <a:t>(Pole, leží vlevo od staré pohřební cesty do Václavic, východně od rybníku „V rybníčkách“, vedla tudy „Stará pohřební cesta“ do Václavic, jednotlivá pole byla úzká a dlouhá.)</a:t>
            </a:r>
          </a:p>
          <a:p>
            <a:pPr lvl="0" algn="just"/>
            <a:r>
              <a:rPr lang="cs-CZ" sz="3800" b="1" dirty="0" smtClean="0"/>
              <a:t>Hájka, Hajka </a:t>
            </a:r>
            <a:r>
              <a:rPr lang="cs-CZ" sz="3800" dirty="0" smtClean="0"/>
              <a:t>(Les, dříve lesík, leží východně od obce, okolo „Úročenský potok“ včetně pramene, západně od „Brejlovka“, dříve malý lesík za obcí, název tedy podle háječek a „Hájek“.)</a:t>
            </a:r>
          </a:p>
          <a:p>
            <a:pPr lvl="0" algn="just"/>
            <a:r>
              <a:rPr lang="cs-CZ" sz="3800" b="1" dirty="0" smtClean="0"/>
              <a:t>Hamry </a:t>
            </a:r>
            <a:r>
              <a:rPr lang="cs-CZ" sz="3800" dirty="0" smtClean="0"/>
              <a:t>(Pole, leží východně od rybníka „Hamry“, přes „Janovický potok“, jižně od východní části osady Hrusice/Hamry, název podle toho, že v osadě v 17. století stával hamr a huť.)</a:t>
            </a:r>
          </a:p>
          <a:p>
            <a:pPr lvl="0" algn="just"/>
            <a:r>
              <a:rPr lang="cs-CZ" sz="3800" b="1" dirty="0" smtClean="0"/>
              <a:t>Hucov Malý </a:t>
            </a:r>
            <a:r>
              <a:rPr lang="cs-CZ" sz="3800" dirty="0" smtClean="0"/>
              <a:t>(Pole, leží severně od rybníka „V rybníčkách“, od jeho konce, pod „Novákova skála“, možná dříve „Hucov“ a „Na Hucově“, leží východně od „Hucov Velký“, snad název dle odvozeniny z příjmení majitele „Hudec“.)</a:t>
            </a:r>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23</a:t>
            </a:fld>
            <a:endParaRPr lang="cs-CZ"/>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www.</a:t>
            </a:r>
            <a:r>
              <a:rPr lang="cs-CZ" dirty="0" err="1" smtClean="0">
                <a:solidFill>
                  <a:srgbClr val="FF0000"/>
                </a:solidFill>
              </a:rPr>
              <a:t>urocnice.eu</a:t>
            </a:r>
            <a:endParaRPr lang="cs-CZ" dirty="0"/>
          </a:p>
        </p:txBody>
      </p:sp>
      <p:sp>
        <p:nvSpPr>
          <p:cNvPr id="3" name="Zástupný symbol pro obsah 2"/>
          <p:cNvSpPr>
            <a:spLocks noGrp="1"/>
          </p:cNvSpPr>
          <p:nvPr>
            <p:ph idx="1"/>
          </p:nvPr>
        </p:nvSpPr>
        <p:spPr/>
        <p:txBody>
          <a:bodyPr>
            <a:normAutofit fontScale="92500"/>
          </a:bodyPr>
          <a:lstStyle/>
          <a:p>
            <a:pPr>
              <a:buNone/>
            </a:pPr>
            <a:r>
              <a:rPr lang="cs-CZ" sz="2200" b="1" dirty="0" smtClean="0"/>
              <a:t>F. Komunikace /silnice, cesty, stezky, </a:t>
            </a:r>
            <a:r>
              <a:rPr lang="cs-CZ" sz="2200" b="1" dirty="0" smtClean="0"/>
              <a:t>chodníky/:</a:t>
            </a:r>
            <a:endParaRPr lang="cs-CZ" sz="2200" dirty="0" smtClean="0"/>
          </a:p>
          <a:p>
            <a:pPr>
              <a:buNone/>
            </a:pPr>
            <a:endParaRPr lang="cs-CZ" sz="2200" b="1" dirty="0" smtClean="0"/>
          </a:p>
          <a:p>
            <a:pPr lvl="0" algn="just"/>
            <a:r>
              <a:rPr lang="cs-CZ" sz="2400" b="1" dirty="0" smtClean="0"/>
              <a:t>Stará pohřební cesta, Pohřební cesta </a:t>
            </a:r>
            <a:r>
              <a:rPr lang="cs-CZ" sz="2400" dirty="0" smtClean="0"/>
              <a:t>(Cesta, polní cesta z Úročnice do Václavic, vedla strouhou „V akátí“, okolo „Staré vrby“, dnes rozorána, existovaly pokusy ji obnovit, až do roku 1956 tudy chodil pohřební průvod z Úročnice na hřbitov u kostela sv. Václava ve Václavicích, název podle užití cesty, chodil tudy pohřební průvod.)</a:t>
            </a:r>
          </a:p>
          <a:p>
            <a:pPr lvl="0" algn="just"/>
            <a:r>
              <a:rPr lang="cs-CZ" sz="2400" b="1" dirty="0" smtClean="0"/>
              <a:t>Stará školní cesta </a:t>
            </a:r>
            <a:r>
              <a:rPr lang="cs-CZ" sz="2400" dirty="0" smtClean="0"/>
              <a:t>(Cesta, cestička, vedoucí z obce do Václavic k základní škole, začínala „Na návsi“, okolo „Novákova skála“, přes „V rybníčkách“, okolo „Markovec“ a „Vysoký“, přes „Na vrchách“ /Václavských/ a okolo hřbitova a fary ke škole, dnes je na některých místech hůře schůdná, používá se jen občas.)</a:t>
            </a: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24</a:t>
            </a:fld>
            <a:endParaRPr lang="cs-CZ"/>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www.</a:t>
            </a:r>
            <a:r>
              <a:rPr lang="cs-CZ" dirty="0" err="1" smtClean="0">
                <a:solidFill>
                  <a:srgbClr val="FF0000"/>
                </a:solidFill>
              </a:rPr>
              <a:t>urocnice.eu</a:t>
            </a:r>
            <a:endParaRPr lang="cs-CZ" dirty="0"/>
          </a:p>
        </p:txBody>
      </p:sp>
      <p:sp>
        <p:nvSpPr>
          <p:cNvPr id="3" name="Zástupný symbol pro obsah 2"/>
          <p:cNvSpPr>
            <a:spLocks noGrp="1"/>
          </p:cNvSpPr>
          <p:nvPr>
            <p:ph idx="1"/>
          </p:nvPr>
        </p:nvSpPr>
        <p:spPr/>
        <p:txBody>
          <a:bodyPr>
            <a:normAutofit fontScale="70000" lnSpcReduction="20000"/>
          </a:bodyPr>
          <a:lstStyle/>
          <a:p>
            <a:pPr lvl="0" algn="just">
              <a:buNone/>
            </a:pPr>
            <a:r>
              <a:rPr lang="cs-CZ" sz="3100" b="1" dirty="0" smtClean="0"/>
              <a:t>G. Význačnější místa v krajině /osamělé stromy, kameny, zříceniny, pomníky, drobné sakrální stavby, samoty/:</a:t>
            </a:r>
          </a:p>
          <a:p>
            <a:pPr lvl="0" algn="just">
              <a:buNone/>
            </a:pPr>
            <a:endParaRPr lang="cs-CZ" sz="2200" b="1" dirty="0" smtClean="0"/>
          </a:p>
          <a:p>
            <a:pPr lvl="0" algn="just">
              <a:buNone/>
            </a:pPr>
            <a:endParaRPr lang="cs-CZ" sz="2200" dirty="0" smtClean="0"/>
          </a:p>
          <a:p>
            <a:pPr lvl="0" algn="just"/>
            <a:r>
              <a:rPr lang="cs-CZ" b="1" dirty="0" smtClean="0"/>
              <a:t>Brejlovka</a:t>
            </a:r>
            <a:r>
              <a:rPr lang="cs-CZ" dirty="0" smtClean="0"/>
              <a:t> (Okolí kolem usedlosti č. p. 15, patří pod osadu Buková Lhota, stojí těsně vlevo od silnice Chlístov – Bukovany, mezi odbočkami silnice do Bukové Lhoty, severně od ní ústí polní cesta z Úročnice, název podle majitele rolníka Brejly.)</a:t>
            </a:r>
          </a:p>
          <a:p>
            <a:pPr lvl="0" algn="just"/>
            <a:r>
              <a:rPr lang="cs-CZ" b="1" dirty="0" smtClean="0"/>
              <a:t>Na Kolandě, Kolandů mlýn </a:t>
            </a:r>
            <a:r>
              <a:rPr lang="cs-CZ" dirty="0" smtClean="0"/>
              <a:t>(Mlýn, leží na „Janovický potok“, severozápadně od rybníka „Krčín“, jižně od silnice Úročnice – Krusičany, západně od osady Krusičany, “, původ názvu není znám, snad podle jména majitele mlýna.)</a:t>
            </a:r>
          </a:p>
          <a:p>
            <a:pPr lvl="0" algn="just"/>
            <a:r>
              <a:rPr lang="cs-CZ" b="1" dirty="0" smtClean="0"/>
              <a:t>U balonářů </a:t>
            </a:r>
            <a:r>
              <a:rPr lang="cs-CZ" dirty="0" smtClean="0"/>
              <a:t>(Budovy, prostor, leží jižně od „Horní úročenský rybník“, východně od Hrusic/Hamrů, dříve se zde chovali kachny, nový název podle provozovaných činností novými majiteli, lety balonem.)</a:t>
            </a:r>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25</a:t>
            </a:fld>
            <a:endParaRPr lang="cs-CZ"/>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Severozápadní část katastru - 1954</a:t>
            </a:r>
            <a:endParaRPr lang="cs-CZ" dirty="0">
              <a:solidFill>
                <a:srgbClr val="FF0000"/>
              </a:solidFill>
            </a:endParaRPr>
          </a:p>
        </p:txBody>
      </p:sp>
      <p:sp>
        <p:nvSpPr>
          <p:cNvPr id="3" name="Zástupný symbol pro obsah 2"/>
          <p:cNvSpPr>
            <a:spLocks noGrp="1"/>
          </p:cNvSpPr>
          <p:nvPr>
            <p:ph idx="1"/>
          </p:nvPr>
        </p:nvSpPr>
        <p:spPr/>
        <p:txBody>
          <a:bodyPr/>
          <a:lstStyle/>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26</a:t>
            </a:fld>
            <a:endParaRPr lang="cs-CZ"/>
          </a:p>
        </p:txBody>
      </p:sp>
      <p:pic>
        <p:nvPicPr>
          <p:cNvPr id="5122" name="Picture 2" descr="C:\Users\Michal\Desktop\Mapy_1954\1954-1.jpg"/>
          <p:cNvPicPr>
            <a:picLocks noChangeAspect="1" noChangeArrowheads="1"/>
          </p:cNvPicPr>
          <p:nvPr/>
        </p:nvPicPr>
        <p:blipFill>
          <a:blip r:embed="rId2" cstate="print"/>
          <a:srcRect/>
          <a:stretch>
            <a:fillRect/>
          </a:stretch>
        </p:blipFill>
        <p:spPr bwMode="auto">
          <a:xfrm>
            <a:off x="467544" y="1556792"/>
            <a:ext cx="8294881" cy="463426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Severozápadní část katastru - 2014</a:t>
            </a: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27</a:t>
            </a:fld>
            <a:endParaRPr lang="cs-CZ"/>
          </a:p>
        </p:txBody>
      </p:sp>
      <p:pic>
        <p:nvPicPr>
          <p:cNvPr id="3074" name="Picture 2" descr="C:\Users\Michal\Desktop\Mapy_1954\Pomístní jména - 1 - kopie.jpg"/>
          <p:cNvPicPr>
            <a:picLocks noGrp="1" noChangeAspect="1" noChangeArrowheads="1"/>
          </p:cNvPicPr>
          <p:nvPr>
            <p:ph idx="1"/>
          </p:nvPr>
        </p:nvPicPr>
        <p:blipFill>
          <a:blip r:embed="rId2" cstate="print"/>
          <a:srcRect/>
          <a:stretch>
            <a:fillRect/>
          </a:stretch>
        </p:blipFill>
        <p:spPr bwMode="auto">
          <a:xfrm>
            <a:off x="457200" y="1651703"/>
            <a:ext cx="8229600" cy="4422957"/>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solidFill>
                  <a:srgbClr val="FF0000"/>
                </a:solidFill>
              </a:rPr>
              <a:t>Severovýchodní část katastru - 1954</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28</a:t>
            </a:fld>
            <a:endParaRPr lang="cs-CZ"/>
          </a:p>
        </p:txBody>
      </p:sp>
      <p:pic>
        <p:nvPicPr>
          <p:cNvPr id="6146" name="Picture 2" descr="C:\Users\Michal\Desktop\Mapy_1954\1954-2.jpg"/>
          <p:cNvPicPr>
            <a:picLocks noGrp="1" noChangeAspect="1" noChangeArrowheads="1"/>
          </p:cNvPicPr>
          <p:nvPr>
            <p:ph idx="1"/>
          </p:nvPr>
        </p:nvPicPr>
        <p:blipFill>
          <a:blip r:embed="rId2" cstate="print"/>
          <a:srcRect/>
          <a:stretch>
            <a:fillRect/>
          </a:stretch>
        </p:blipFill>
        <p:spPr bwMode="auto">
          <a:xfrm>
            <a:off x="457200" y="1778016"/>
            <a:ext cx="8229600" cy="417033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solidFill>
                  <a:srgbClr val="FF0000"/>
                </a:solidFill>
              </a:rPr>
              <a:t>Severovýchodní část katastru - 2014</a:t>
            </a: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29</a:t>
            </a:fld>
            <a:endParaRPr lang="cs-CZ"/>
          </a:p>
        </p:txBody>
      </p:sp>
      <p:pic>
        <p:nvPicPr>
          <p:cNvPr id="4098" name="Picture 2" descr="C:\Users\Michal\Desktop\Mapy_1954\Pomístní jména - 2 - kopie.jpg"/>
          <p:cNvPicPr>
            <a:picLocks noGrp="1" noChangeAspect="1" noChangeArrowheads="1"/>
          </p:cNvPicPr>
          <p:nvPr>
            <p:ph idx="1"/>
          </p:nvPr>
        </p:nvPicPr>
        <p:blipFill>
          <a:blip r:embed="rId2" cstate="print"/>
          <a:srcRect/>
          <a:stretch>
            <a:fillRect/>
          </a:stretch>
        </p:blipFill>
        <p:spPr bwMode="auto">
          <a:xfrm>
            <a:off x="457200" y="1755066"/>
            <a:ext cx="8229600" cy="4216231"/>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solidFill>
                  <a:srgbClr val="FF0000"/>
                </a:solidFill>
              </a:rPr>
              <a:t>Střední část katastru – západ - 1954</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30</a:t>
            </a:fld>
            <a:endParaRPr lang="cs-CZ"/>
          </a:p>
        </p:txBody>
      </p:sp>
      <p:pic>
        <p:nvPicPr>
          <p:cNvPr id="7170" name="Picture 2" descr="C:\Users\Michal\Desktop\Mapy_1954\1954-3.jpg"/>
          <p:cNvPicPr>
            <a:picLocks noGrp="1" noChangeAspect="1" noChangeArrowheads="1"/>
          </p:cNvPicPr>
          <p:nvPr>
            <p:ph idx="1"/>
          </p:nvPr>
        </p:nvPicPr>
        <p:blipFill>
          <a:blip r:embed="rId2" cstate="print"/>
          <a:srcRect/>
          <a:stretch>
            <a:fillRect/>
          </a:stretch>
        </p:blipFill>
        <p:spPr bwMode="auto">
          <a:xfrm>
            <a:off x="457200" y="1765014"/>
            <a:ext cx="8229600" cy="4196335"/>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solidFill>
                  <a:srgbClr val="FF0000"/>
                </a:solidFill>
              </a:rPr>
              <a:t>Střední část katastru – západ - 2014</a:t>
            </a: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31</a:t>
            </a:fld>
            <a:endParaRPr lang="cs-CZ"/>
          </a:p>
        </p:txBody>
      </p:sp>
      <p:pic>
        <p:nvPicPr>
          <p:cNvPr id="5123" name="Picture 3" descr="C:\Users\Michal\Desktop\Mapy_1954\Pomístní jména - 3 - kopie.jpg"/>
          <p:cNvPicPr>
            <a:picLocks noGrp="1" noChangeAspect="1" noChangeArrowheads="1"/>
          </p:cNvPicPr>
          <p:nvPr>
            <p:ph idx="1"/>
          </p:nvPr>
        </p:nvPicPr>
        <p:blipFill>
          <a:blip r:embed="rId2" cstate="print"/>
          <a:srcRect/>
          <a:stretch>
            <a:fillRect/>
          </a:stretch>
        </p:blipFill>
        <p:spPr bwMode="auto">
          <a:xfrm>
            <a:off x="457200" y="1797755"/>
            <a:ext cx="8229600" cy="4130853"/>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solidFill>
                  <a:srgbClr val="FF0000"/>
                </a:solidFill>
              </a:rPr>
              <a:t>Střední část katastru – východ - 1954</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32</a:t>
            </a:fld>
            <a:endParaRPr lang="cs-CZ"/>
          </a:p>
        </p:txBody>
      </p:sp>
      <p:pic>
        <p:nvPicPr>
          <p:cNvPr id="8194" name="Picture 2" descr="C:\Users\Michal\Desktop\Mapy_1954\1954-4.jpg"/>
          <p:cNvPicPr>
            <a:picLocks noGrp="1" noChangeAspect="1" noChangeArrowheads="1"/>
          </p:cNvPicPr>
          <p:nvPr>
            <p:ph idx="1"/>
          </p:nvPr>
        </p:nvPicPr>
        <p:blipFill>
          <a:blip r:embed="rId2" cstate="print"/>
          <a:srcRect/>
          <a:stretch>
            <a:fillRect/>
          </a:stretch>
        </p:blipFill>
        <p:spPr bwMode="auto">
          <a:xfrm>
            <a:off x="457200" y="1946950"/>
            <a:ext cx="8229600" cy="3832463"/>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solidFill>
                  <a:srgbClr val="FF0000"/>
                </a:solidFill>
              </a:rPr>
              <a:t>Střední část katastru – východ - 2014</a:t>
            </a: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33</a:t>
            </a:fld>
            <a:endParaRPr lang="cs-CZ"/>
          </a:p>
        </p:txBody>
      </p:sp>
      <p:pic>
        <p:nvPicPr>
          <p:cNvPr id="6146" name="Picture 2" descr="C:\Users\Michal\Desktop\Mapy_1954\Pomístní jména - 4 - kopie.jpg"/>
          <p:cNvPicPr>
            <a:picLocks noGrp="1" noChangeAspect="1" noChangeArrowheads="1"/>
          </p:cNvPicPr>
          <p:nvPr>
            <p:ph idx="1"/>
          </p:nvPr>
        </p:nvPicPr>
        <p:blipFill>
          <a:blip r:embed="rId2" cstate="print"/>
          <a:srcRect/>
          <a:stretch>
            <a:fillRect/>
          </a:stretch>
        </p:blipFill>
        <p:spPr bwMode="auto">
          <a:xfrm>
            <a:off x="457200" y="1935736"/>
            <a:ext cx="8229600" cy="3854891"/>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Západní část katastru - obec - 1954</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34</a:t>
            </a:fld>
            <a:endParaRPr lang="cs-CZ"/>
          </a:p>
        </p:txBody>
      </p:sp>
      <p:pic>
        <p:nvPicPr>
          <p:cNvPr id="9218" name="Picture 2" descr="C:\Users\Michal\Desktop\Mapy_1954\1954-5.jpg"/>
          <p:cNvPicPr>
            <a:picLocks noGrp="1" noChangeAspect="1" noChangeArrowheads="1"/>
          </p:cNvPicPr>
          <p:nvPr>
            <p:ph idx="1"/>
          </p:nvPr>
        </p:nvPicPr>
        <p:blipFill>
          <a:blip r:embed="rId2" cstate="print"/>
          <a:srcRect/>
          <a:stretch>
            <a:fillRect/>
          </a:stretch>
        </p:blipFill>
        <p:spPr bwMode="auto">
          <a:xfrm>
            <a:off x="457200" y="1897823"/>
            <a:ext cx="8229600" cy="3930717"/>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Západní část katastru – obec - 2014</a:t>
            </a: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35</a:t>
            </a:fld>
            <a:endParaRPr lang="cs-CZ"/>
          </a:p>
        </p:txBody>
      </p:sp>
      <p:pic>
        <p:nvPicPr>
          <p:cNvPr id="7170" name="Picture 2" descr="C:\Users\Michal\Desktop\Mapy_1954\Pomístní jména - 5 - kopie.jpg"/>
          <p:cNvPicPr>
            <a:picLocks noGrp="1" noChangeAspect="1" noChangeArrowheads="1"/>
          </p:cNvPicPr>
          <p:nvPr>
            <p:ph idx="1"/>
          </p:nvPr>
        </p:nvPicPr>
        <p:blipFill>
          <a:blip r:embed="rId2" cstate="print"/>
          <a:srcRect/>
          <a:stretch>
            <a:fillRect/>
          </a:stretch>
        </p:blipFill>
        <p:spPr bwMode="auto">
          <a:xfrm>
            <a:off x="457200" y="1876086"/>
            <a:ext cx="8229600" cy="3974191"/>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Střední část katastru – obec - 1954</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36</a:t>
            </a:fld>
            <a:endParaRPr lang="cs-CZ"/>
          </a:p>
        </p:txBody>
      </p:sp>
      <p:pic>
        <p:nvPicPr>
          <p:cNvPr id="10242" name="Picture 2" descr="C:\Users\Michal\Desktop\Mapy_1954\1954-6.jpg"/>
          <p:cNvPicPr>
            <a:picLocks noGrp="1" noChangeAspect="1" noChangeArrowheads="1"/>
          </p:cNvPicPr>
          <p:nvPr>
            <p:ph idx="1"/>
          </p:nvPr>
        </p:nvPicPr>
        <p:blipFill>
          <a:blip r:embed="rId2" cstate="print"/>
          <a:srcRect/>
          <a:stretch>
            <a:fillRect/>
          </a:stretch>
        </p:blipFill>
        <p:spPr bwMode="auto">
          <a:xfrm>
            <a:off x="1249685" y="1600200"/>
            <a:ext cx="6644630" cy="4525963"/>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Střední část katastru – obec - 2014</a:t>
            </a: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37</a:t>
            </a:fld>
            <a:endParaRPr lang="cs-CZ"/>
          </a:p>
        </p:txBody>
      </p:sp>
      <p:pic>
        <p:nvPicPr>
          <p:cNvPr id="8194" name="Picture 2" descr="C:\Users\Michal\Desktop\Mapy_1954\Pomístní jména - 6 - kopie.jpg"/>
          <p:cNvPicPr>
            <a:picLocks noGrp="1" noChangeAspect="1" noChangeArrowheads="1"/>
          </p:cNvPicPr>
          <p:nvPr>
            <p:ph idx="1"/>
          </p:nvPr>
        </p:nvPicPr>
        <p:blipFill>
          <a:blip r:embed="rId2" cstate="print"/>
          <a:srcRect/>
          <a:stretch>
            <a:fillRect/>
          </a:stretch>
        </p:blipFill>
        <p:spPr bwMode="auto">
          <a:xfrm>
            <a:off x="1064818" y="1600200"/>
            <a:ext cx="7014364" cy="4525963"/>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solidFill>
                  <a:srgbClr val="FF0000"/>
                </a:solidFill>
              </a:rPr>
              <a:t>Východní část katastru – obec - 1954</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38</a:t>
            </a:fld>
            <a:endParaRPr lang="cs-CZ"/>
          </a:p>
        </p:txBody>
      </p:sp>
      <p:pic>
        <p:nvPicPr>
          <p:cNvPr id="11266" name="Picture 2" descr="C:\Users\Michal\Desktop\Mapy_1954\1954-7.jpg"/>
          <p:cNvPicPr>
            <a:picLocks noGrp="1" noChangeAspect="1" noChangeArrowheads="1"/>
          </p:cNvPicPr>
          <p:nvPr>
            <p:ph idx="1"/>
          </p:nvPr>
        </p:nvPicPr>
        <p:blipFill>
          <a:blip r:embed="rId2" cstate="print"/>
          <a:srcRect/>
          <a:stretch>
            <a:fillRect/>
          </a:stretch>
        </p:blipFill>
        <p:spPr bwMode="auto">
          <a:xfrm>
            <a:off x="931684" y="1600200"/>
            <a:ext cx="7280631" cy="4525963"/>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solidFill>
                  <a:srgbClr val="FF0000"/>
                </a:solidFill>
              </a:rPr>
              <a:t>Východní část katastru – obec - 2014</a:t>
            </a: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39</a:t>
            </a:fld>
            <a:endParaRPr lang="cs-CZ"/>
          </a:p>
        </p:txBody>
      </p:sp>
      <p:pic>
        <p:nvPicPr>
          <p:cNvPr id="9219" name="Picture 3" descr="C:\Users\Michal\Desktop\Mapy_1954\Pomístní jména - 7 - kopie.jpg"/>
          <p:cNvPicPr>
            <a:picLocks noGrp="1" noChangeAspect="1" noChangeArrowheads="1"/>
          </p:cNvPicPr>
          <p:nvPr>
            <p:ph idx="1"/>
          </p:nvPr>
        </p:nvPicPr>
        <p:blipFill>
          <a:blip r:embed="rId2" cstate="print"/>
          <a:srcRect/>
          <a:stretch>
            <a:fillRect/>
          </a:stretch>
        </p:blipFill>
        <p:spPr bwMode="auto">
          <a:xfrm>
            <a:off x="755576" y="1268760"/>
            <a:ext cx="7601517" cy="5022431"/>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Jihozápadní část katastru - 1954</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40</a:t>
            </a:fld>
            <a:endParaRPr lang="cs-CZ"/>
          </a:p>
        </p:txBody>
      </p:sp>
      <p:pic>
        <p:nvPicPr>
          <p:cNvPr id="12290" name="Picture 2" descr="C:\Users\Michal\Desktop\Mapy_1954\1954-8.jpg"/>
          <p:cNvPicPr>
            <a:picLocks noGrp="1" noChangeAspect="1" noChangeArrowheads="1"/>
          </p:cNvPicPr>
          <p:nvPr>
            <p:ph idx="1"/>
          </p:nvPr>
        </p:nvPicPr>
        <p:blipFill>
          <a:blip r:embed="rId2" cstate="print"/>
          <a:srcRect/>
          <a:stretch>
            <a:fillRect/>
          </a:stretch>
        </p:blipFill>
        <p:spPr bwMode="auto">
          <a:xfrm>
            <a:off x="851108" y="1600200"/>
            <a:ext cx="7441784" cy="4525963"/>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Jihozápadní část katastru - 2014</a:t>
            </a: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41</a:t>
            </a:fld>
            <a:endParaRPr lang="cs-CZ"/>
          </a:p>
        </p:txBody>
      </p:sp>
      <p:pic>
        <p:nvPicPr>
          <p:cNvPr id="10242" name="Picture 2" descr="C:\Users\Michal\Desktop\Mapy_1954\Pomístní jména - 8 - kopie.jpg"/>
          <p:cNvPicPr>
            <a:picLocks noGrp="1" noChangeAspect="1" noChangeArrowheads="1"/>
          </p:cNvPicPr>
          <p:nvPr>
            <p:ph idx="1"/>
          </p:nvPr>
        </p:nvPicPr>
        <p:blipFill>
          <a:blip r:embed="rId2" cstate="print"/>
          <a:srcRect/>
          <a:stretch>
            <a:fillRect/>
          </a:stretch>
        </p:blipFill>
        <p:spPr bwMode="auto">
          <a:xfrm>
            <a:off x="1309437" y="1600200"/>
            <a:ext cx="6525125" cy="4525963"/>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Jižní část katastru – střed - 1954</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42</a:t>
            </a:fld>
            <a:endParaRPr lang="cs-CZ"/>
          </a:p>
        </p:txBody>
      </p:sp>
      <p:pic>
        <p:nvPicPr>
          <p:cNvPr id="13314" name="Picture 2" descr="C:\Users\Michal\Desktop\Mapy_1954\1954-9.jpg"/>
          <p:cNvPicPr>
            <a:picLocks noGrp="1" noChangeAspect="1" noChangeArrowheads="1"/>
          </p:cNvPicPr>
          <p:nvPr>
            <p:ph idx="1"/>
          </p:nvPr>
        </p:nvPicPr>
        <p:blipFill>
          <a:blip r:embed="rId2" cstate="print"/>
          <a:srcRect/>
          <a:stretch>
            <a:fillRect/>
          </a:stretch>
        </p:blipFill>
        <p:spPr bwMode="auto">
          <a:xfrm>
            <a:off x="1331640" y="1628800"/>
            <a:ext cx="6477705" cy="4851827"/>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Jižní část katastru – střed - 2014</a:t>
            </a: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43</a:t>
            </a:fld>
            <a:endParaRPr lang="cs-CZ"/>
          </a:p>
        </p:txBody>
      </p:sp>
      <p:pic>
        <p:nvPicPr>
          <p:cNvPr id="11266" name="Picture 2" descr="C:\Users\Michal\Desktop\Mapy_1954\Pomístní jména - 9 - kopie.jpg"/>
          <p:cNvPicPr>
            <a:picLocks noGrp="1" noChangeAspect="1" noChangeArrowheads="1"/>
          </p:cNvPicPr>
          <p:nvPr>
            <p:ph idx="1"/>
          </p:nvPr>
        </p:nvPicPr>
        <p:blipFill>
          <a:blip r:embed="rId2" cstate="print"/>
          <a:srcRect/>
          <a:stretch>
            <a:fillRect/>
          </a:stretch>
        </p:blipFill>
        <p:spPr bwMode="auto">
          <a:xfrm>
            <a:off x="971600" y="1340768"/>
            <a:ext cx="7200800" cy="5123908"/>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Jihovýchodní část katastru</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44</a:t>
            </a:fld>
            <a:endParaRPr lang="cs-CZ"/>
          </a:p>
        </p:txBody>
      </p:sp>
      <p:pic>
        <p:nvPicPr>
          <p:cNvPr id="14338" name="Picture 2" descr="C:\Users\Michal\Desktop\Mapy_1954\1954-10.jpg"/>
          <p:cNvPicPr>
            <a:picLocks noGrp="1" noChangeAspect="1" noChangeArrowheads="1"/>
          </p:cNvPicPr>
          <p:nvPr>
            <p:ph idx="1"/>
          </p:nvPr>
        </p:nvPicPr>
        <p:blipFill>
          <a:blip r:embed="rId2" cstate="print"/>
          <a:srcRect/>
          <a:stretch>
            <a:fillRect/>
          </a:stretch>
        </p:blipFill>
        <p:spPr bwMode="auto">
          <a:xfrm>
            <a:off x="755576" y="1700808"/>
            <a:ext cx="7463884" cy="4724055"/>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Jihovýchodní část katastru</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45</a:t>
            </a:fld>
            <a:endParaRPr lang="cs-CZ"/>
          </a:p>
        </p:txBody>
      </p:sp>
      <p:pic>
        <p:nvPicPr>
          <p:cNvPr id="12290" name="Picture 2" descr="C:\Users\Michal\Desktop\Mapy_1954\Pomístní jména - 10 - kopie.jpg"/>
          <p:cNvPicPr>
            <a:picLocks noGrp="1" noChangeAspect="1" noChangeArrowheads="1"/>
          </p:cNvPicPr>
          <p:nvPr>
            <p:ph idx="1"/>
          </p:nvPr>
        </p:nvPicPr>
        <p:blipFill>
          <a:blip r:embed="rId2" cstate="print"/>
          <a:srcRect/>
          <a:stretch>
            <a:fillRect/>
          </a:stretch>
        </p:blipFill>
        <p:spPr bwMode="auto">
          <a:xfrm>
            <a:off x="617526" y="1600200"/>
            <a:ext cx="7908948" cy="4525963"/>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Úročnice – místní části</a:t>
            </a:r>
            <a:endParaRPr lang="cs-CZ" dirty="0">
              <a:solidFill>
                <a:srgbClr val="FF0000"/>
              </a:solidFill>
            </a:endParaRP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46</a:t>
            </a:fld>
            <a:endParaRPr lang="cs-CZ"/>
          </a:p>
        </p:txBody>
      </p:sp>
      <p:pic>
        <p:nvPicPr>
          <p:cNvPr id="13314" name="Picture 2" descr="C:\Users\Michal\Desktop\Mapy_1954\Pomístní jména - 11 - kopie.jpg"/>
          <p:cNvPicPr>
            <a:picLocks noGrp="1" noChangeAspect="1" noChangeArrowheads="1"/>
          </p:cNvPicPr>
          <p:nvPr>
            <p:ph idx="1"/>
          </p:nvPr>
        </p:nvPicPr>
        <p:blipFill>
          <a:blip r:embed="rId2" cstate="print"/>
          <a:srcRect/>
          <a:stretch>
            <a:fillRect/>
          </a:stretch>
        </p:blipFill>
        <p:spPr bwMode="auto">
          <a:xfrm>
            <a:off x="457200" y="1633976"/>
            <a:ext cx="8229600" cy="4458410"/>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Usedlosti</a:t>
            </a:r>
            <a:endParaRPr lang="cs-CZ" dirty="0">
              <a:solidFill>
                <a:srgbClr val="FF0000"/>
              </a:solidFill>
            </a:endParaRPr>
          </a:p>
        </p:txBody>
      </p:sp>
      <p:sp>
        <p:nvSpPr>
          <p:cNvPr id="3" name="Zástupný symbol pro obsah 2"/>
          <p:cNvSpPr>
            <a:spLocks noGrp="1"/>
          </p:cNvSpPr>
          <p:nvPr>
            <p:ph idx="1"/>
          </p:nvPr>
        </p:nvSpPr>
        <p:spPr>
          <a:xfrm>
            <a:off x="457200" y="1412776"/>
            <a:ext cx="8229600" cy="5040560"/>
          </a:xfrm>
        </p:spPr>
        <p:txBody>
          <a:bodyPr>
            <a:normAutofit fontScale="70000" lnSpcReduction="20000"/>
          </a:bodyPr>
          <a:lstStyle/>
          <a:p>
            <a:pPr lvl="0" algn="just"/>
            <a:r>
              <a:rPr lang="cs-CZ" b="1" dirty="0" smtClean="0"/>
              <a:t>Grunt  Havelkovský, Kolářův statek, U Kolářů</a:t>
            </a:r>
            <a:r>
              <a:rPr lang="cs-CZ" dirty="0" smtClean="0"/>
              <a:t> (Usedlost, statek č. p. </a:t>
            </a:r>
            <a:r>
              <a:rPr lang="cs-CZ" dirty="0" smtClean="0">
                <a:solidFill>
                  <a:srgbClr val="FF0000"/>
                </a:solidFill>
              </a:rPr>
              <a:t>3</a:t>
            </a:r>
            <a:r>
              <a:rPr lang="cs-CZ" dirty="0" smtClean="0"/>
              <a:t>, název podle prvního rodu Havelků a pak podle předválečného majitele rolníka p. Koláře, který byl při zřizování cvičiště v roce 1943 Němci vystěhován a do obce se již nevrátil, statek leží u mostu přes „Úročenský potok“, později majetek JZD, pak státního statku, dnes opět soukromý.)</a:t>
            </a:r>
          </a:p>
          <a:p>
            <a:pPr lvl="0" algn="just"/>
            <a:r>
              <a:rPr lang="cs-CZ" b="1" dirty="0" smtClean="0"/>
              <a:t>Grunt Strejčkovský</a:t>
            </a:r>
            <a:r>
              <a:rPr lang="cs-CZ" dirty="0" smtClean="0"/>
              <a:t> (Usedlost, č. p. </a:t>
            </a:r>
            <a:r>
              <a:rPr lang="cs-CZ" dirty="0" smtClean="0">
                <a:solidFill>
                  <a:srgbClr val="FF0000"/>
                </a:solidFill>
              </a:rPr>
              <a:t>14</a:t>
            </a:r>
            <a:r>
              <a:rPr lang="cs-CZ" dirty="0" smtClean="0"/>
              <a:t>, leží v části obce „Na návsi“, název podle jména jeho původního majitele sedláka Strejčka.)</a:t>
            </a:r>
          </a:p>
          <a:p>
            <a:pPr lvl="0" algn="just"/>
            <a:r>
              <a:rPr lang="cs-CZ" b="1" dirty="0" smtClean="0"/>
              <a:t>Grunt Valchařovský, chalupa Prokšíkovská, chalupa Valchařovská</a:t>
            </a:r>
            <a:r>
              <a:rPr lang="cs-CZ" dirty="0" smtClean="0"/>
              <a:t> (Usedlost, č. p. </a:t>
            </a:r>
            <a:r>
              <a:rPr lang="cs-CZ" dirty="0" smtClean="0">
                <a:solidFill>
                  <a:srgbClr val="FF0000"/>
                </a:solidFill>
              </a:rPr>
              <a:t>1</a:t>
            </a:r>
            <a:r>
              <a:rPr lang="cs-CZ" dirty="0" smtClean="0"/>
              <a:t>, leží v části obce „Hořejška“, název podle jména jeho původního majitele sedláka Valcháře a Prokšíka.)</a:t>
            </a:r>
          </a:p>
          <a:p>
            <a:pPr lvl="0" algn="just"/>
            <a:r>
              <a:rPr lang="cs-CZ" b="1" dirty="0" smtClean="0"/>
              <a:t>Grunt Vrbákovský, grunt Mášovský, Kudrnův statek, u Kudrnů</a:t>
            </a:r>
            <a:r>
              <a:rPr lang="cs-CZ" dirty="0" smtClean="0"/>
              <a:t> (Usedlost, dnes již neexistuje, zbořeniště, měla č. p. </a:t>
            </a:r>
            <a:r>
              <a:rPr lang="cs-CZ" dirty="0" smtClean="0">
                <a:solidFill>
                  <a:srgbClr val="FF0000"/>
                </a:solidFill>
              </a:rPr>
              <a:t>5</a:t>
            </a:r>
            <a:r>
              <a:rPr lang="cs-CZ" dirty="0" smtClean="0"/>
              <a:t>, dnes má toto č. p. jiný rodinný domek, původní č. p. 5 patřilo rodu Vrbáků, později Mášů, v usedlosti se narodil a žil František Máša, zakladatel místního SDH, bývalý starosta obce Bukovany, Ouročnice a okresu Benešov, také poslanec Zemského sněmu království českého.)</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47</a:t>
            </a:fld>
            <a:endParaRPr lang="cs-CZ"/>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Usedlosti</a:t>
            </a:r>
            <a:endParaRPr lang="cs-CZ" dirty="0">
              <a:solidFill>
                <a:srgbClr val="FF0000"/>
              </a:solidFill>
            </a:endParaRPr>
          </a:p>
        </p:txBody>
      </p:sp>
      <p:sp>
        <p:nvSpPr>
          <p:cNvPr id="3" name="Zástupný symbol pro obsah 2"/>
          <p:cNvSpPr>
            <a:spLocks noGrp="1"/>
          </p:cNvSpPr>
          <p:nvPr>
            <p:ph idx="1"/>
          </p:nvPr>
        </p:nvSpPr>
        <p:spPr>
          <a:xfrm>
            <a:off x="457200" y="1412776"/>
            <a:ext cx="8229600" cy="5112568"/>
          </a:xfrm>
        </p:spPr>
        <p:txBody>
          <a:bodyPr>
            <a:normAutofit fontScale="55000" lnSpcReduction="20000"/>
          </a:bodyPr>
          <a:lstStyle/>
          <a:p>
            <a:pPr lvl="0" algn="just"/>
            <a:r>
              <a:rPr lang="cs-CZ" sz="4000" b="1" dirty="0" smtClean="0"/>
              <a:t>Chalupa Štěpánovská, u Krejčů</a:t>
            </a:r>
            <a:r>
              <a:rPr lang="cs-CZ" sz="4000" dirty="0" smtClean="0"/>
              <a:t> (Usedlost, č. p. </a:t>
            </a:r>
            <a:r>
              <a:rPr lang="cs-CZ" sz="4000" dirty="0" smtClean="0">
                <a:solidFill>
                  <a:srgbClr val="FF0000"/>
                </a:solidFill>
              </a:rPr>
              <a:t>6</a:t>
            </a:r>
            <a:r>
              <a:rPr lang="cs-CZ" sz="4000" dirty="0" smtClean="0"/>
              <a:t>, leží v části obce „Na návsi“, název podle jména jeho původního majitele rodu Štěpánů, proč „U Krejčů“ není známo.)</a:t>
            </a:r>
          </a:p>
          <a:p>
            <a:pPr lvl="0" algn="just"/>
            <a:r>
              <a:rPr lang="cs-CZ" sz="4000" b="1" dirty="0" smtClean="0"/>
              <a:t>Chalupa Vnoučkova, chalupa Vnoučkovská</a:t>
            </a:r>
            <a:r>
              <a:rPr lang="cs-CZ" sz="4000" dirty="0" smtClean="0"/>
              <a:t> (Usedlost, č. p. </a:t>
            </a:r>
            <a:r>
              <a:rPr lang="cs-CZ" sz="4000" dirty="0" smtClean="0">
                <a:solidFill>
                  <a:srgbClr val="FF0000"/>
                </a:solidFill>
              </a:rPr>
              <a:t>2</a:t>
            </a:r>
            <a:r>
              <a:rPr lang="cs-CZ" sz="4000" dirty="0" smtClean="0"/>
              <a:t>, leží v části obce „Hořejška“, název podle jména jeho původního majitele sedláka Vnoučka, jeden z rodu Havelků měl přezdívku „Syrovátka“.)</a:t>
            </a:r>
          </a:p>
          <a:p>
            <a:pPr lvl="0" algn="just"/>
            <a:r>
              <a:rPr lang="cs-CZ" sz="4000" b="1" dirty="0" smtClean="0"/>
              <a:t>Kmochovská chalupa, Kučerovská chalupa </a:t>
            </a:r>
            <a:r>
              <a:rPr lang="cs-CZ" sz="4000" dirty="0" smtClean="0"/>
              <a:t>(Usedlost, č. p. </a:t>
            </a:r>
            <a:r>
              <a:rPr lang="cs-CZ" sz="4000" dirty="0" smtClean="0">
                <a:solidFill>
                  <a:srgbClr val="FF0000"/>
                </a:solidFill>
              </a:rPr>
              <a:t>9</a:t>
            </a:r>
            <a:r>
              <a:rPr lang="cs-CZ" sz="4000" dirty="0" smtClean="0"/>
              <a:t>, chalupa leží v části obce „Na návsi“, název podle jména jeho původního majitele rolníka Kmocha a Kučery.)</a:t>
            </a:r>
          </a:p>
          <a:p>
            <a:pPr lvl="0" algn="just"/>
            <a:r>
              <a:rPr lang="cs-CZ" sz="4000" b="1" dirty="0" smtClean="0"/>
              <a:t>Markovský grunt, Vaňkovský</a:t>
            </a:r>
            <a:r>
              <a:rPr lang="cs-CZ" sz="4000" dirty="0" smtClean="0"/>
              <a:t> </a:t>
            </a:r>
            <a:r>
              <a:rPr lang="cs-CZ" sz="4000" b="1" dirty="0" smtClean="0"/>
              <a:t>grunt </a:t>
            </a:r>
            <a:r>
              <a:rPr lang="cs-CZ" sz="4000" dirty="0" smtClean="0"/>
              <a:t>(Usedlost, č. p. </a:t>
            </a:r>
            <a:r>
              <a:rPr lang="cs-CZ" sz="4000" dirty="0" smtClean="0">
                <a:solidFill>
                  <a:srgbClr val="FF0000"/>
                </a:solidFill>
              </a:rPr>
              <a:t>12</a:t>
            </a:r>
            <a:r>
              <a:rPr lang="cs-CZ" sz="4000" dirty="0" smtClean="0"/>
              <a:t>, leží v části obce „Na návsi“, název podle jména jeho původního majitele sedláka Marka, také rychtáře, a později rolníka Vaňka.)</a:t>
            </a:r>
          </a:p>
          <a:p>
            <a:pPr lvl="0" algn="just"/>
            <a:r>
              <a:rPr lang="cs-CZ" sz="4000" b="1" dirty="0" smtClean="0"/>
              <a:t>Pastouška, hasičárna, Jednota, </a:t>
            </a:r>
            <a:r>
              <a:rPr lang="cs-CZ" sz="4000" b="1" dirty="0" smtClean="0"/>
              <a:t>U </a:t>
            </a:r>
            <a:r>
              <a:rPr lang="cs-CZ" sz="4000" b="1" dirty="0" smtClean="0"/>
              <a:t>Potíla</a:t>
            </a:r>
            <a:r>
              <a:rPr lang="cs-CZ" sz="4000" dirty="0" smtClean="0"/>
              <a:t>  (Dům č. p. </a:t>
            </a:r>
            <a:r>
              <a:rPr lang="cs-CZ" sz="4000" dirty="0" smtClean="0">
                <a:solidFill>
                  <a:srgbClr val="FF0000"/>
                </a:solidFill>
              </a:rPr>
              <a:t>7</a:t>
            </a:r>
            <a:r>
              <a:rPr lang="cs-CZ" sz="4000" dirty="0" smtClean="0"/>
              <a:t>, vždy obecní dům, kde je nyní hasičská zbrojnice, obecní knihovna, hospoda „U Potíla“, dříve prodejna smíšeného zboží „Jednota“ později „Koloniál Dasta“, obecní prádelna, pastouška, kovárna, místnost MNV.</a:t>
            </a:r>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48</a:t>
            </a:fld>
            <a:endParaRPr lang="cs-CZ"/>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Usedlosti</a:t>
            </a:r>
            <a:endParaRPr lang="cs-CZ" dirty="0">
              <a:solidFill>
                <a:srgbClr val="FF0000"/>
              </a:solidFill>
            </a:endParaRPr>
          </a:p>
        </p:txBody>
      </p:sp>
      <p:sp>
        <p:nvSpPr>
          <p:cNvPr id="3" name="Zástupný symbol pro obsah 2"/>
          <p:cNvSpPr>
            <a:spLocks noGrp="1"/>
          </p:cNvSpPr>
          <p:nvPr>
            <p:ph idx="1"/>
          </p:nvPr>
        </p:nvSpPr>
        <p:spPr>
          <a:xfrm>
            <a:off x="457200" y="1412776"/>
            <a:ext cx="8229600" cy="5184576"/>
          </a:xfrm>
        </p:spPr>
        <p:txBody>
          <a:bodyPr>
            <a:normAutofit fontScale="62500" lnSpcReduction="20000"/>
          </a:bodyPr>
          <a:lstStyle/>
          <a:p>
            <a:pPr lvl="0" algn="just"/>
            <a:r>
              <a:rPr lang="cs-CZ" b="1" dirty="0" smtClean="0"/>
              <a:t>Poustka Šimkovská</a:t>
            </a:r>
            <a:r>
              <a:rPr lang="cs-CZ" dirty="0" smtClean="0"/>
              <a:t> (Poustka, pustá usedlost, kde se nacházela, není známo.)</a:t>
            </a:r>
          </a:p>
          <a:p>
            <a:pPr lvl="0" algn="just"/>
            <a:r>
              <a:rPr lang="cs-CZ" b="1" dirty="0" smtClean="0"/>
              <a:t>Prokšíkovský statek, u Žížalů</a:t>
            </a:r>
            <a:r>
              <a:rPr lang="cs-CZ" dirty="0" smtClean="0"/>
              <a:t> (Usedlost, č. p. </a:t>
            </a:r>
            <a:r>
              <a:rPr lang="cs-CZ" dirty="0" smtClean="0">
                <a:solidFill>
                  <a:srgbClr val="FF0000"/>
                </a:solidFill>
              </a:rPr>
              <a:t>4</a:t>
            </a:r>
            <a:r>
              <a:rPr lang="cs-CZ" dirty="0" smtClean="0"/>
              <a:t>, leží v části obce „Na návsi“, název podle jména jeho původního majitele sedláka Prokšíka a od začátku 20. století rodu Žížalů, statek leží u mostu přes „Úročenský potok“, dnes prosperující farma.)</a:t>
            </a:r>
          </a:p>
          <a:p>
            <a:pPr lvl="0" algn="just"/>
            <a:r>
              <a:rPr lang="cs-CZ" b="1" dirty="0" smtClean="0"/>
              <a:t>U berňáku, U berního</a:t>
            </a:r>
            <a:r>
              <a:rPr lang="cs-CZ" dirty="0" smtClean="0"/>
              <a:t> (Dům č. p. </a:t>
            </a:r>
            <a:r>
              <a:rPr lang="cs-CZ" dirty="0" smtClean="0">
                <a:solidFill>
                  <a:srgbClr val="FF0000"/>
                </a:solidFill>
              </a:rPr>
              <a:t>52</a:t>
            </a:r>
            <a:r>
              <a:rPr lang="cs-CZ" dirty="0" smtClean="0"/>
              <a:t>, leží v části „Na drahách“, název podle zaměstnání Čeňka Kaprálka, berního vykonavatele.)</a:t>
            </a:r>
          </a:p>
          <a:p>
            <a:pPr lvl="0" algn="just"/>
            <a:r>
              <a:rPr lang="cs-CZ" b="1" dirty="0" smtClean="0"/>
              <a:t>U dolejších</a:t>
            </a:r>
            <a:r>
              <a:rPr lang="cs-CZ" dirty="0" smtClean="0"/>
              <a:t> (Dům č. p. </a:t>
            </a:r>
            <a:r>
              <a:rPr lang="cs-CZ" dirty="0" smtClean="0">
                <a:solidFill>
                  <a:srgbClr val="FF0000"/>
                </a:solidFill>
              </a:rPr>
              <a:t>56</a:t>
            </a:r>
            <a:r>
              <a:rPr lang="cs-CZ" dirty="0" smtClean="0"/>
              <a:t>, leží v části obce „Na drahách“, vznik názvu není znám, možná odlišení majitele Kaprálka, bylo jich více ve vsi, dům leží v druhé řadě od silnice, pod ní, dole u potoka.)</a:t>
            </a:r>
          </a:p>
          <a:p>
            <a:pPr lvl="0" algn="just"/>
            <a:r>
              <a:rPr lang="cs-CZ" b="1" dirty="0" smtClean="0"/>
              <a:t>U Franěčků</a:t>
            </a:r>
            <a:r>
              <a:rPr lang="cs-CZ" dirty="0" smtClean="0"/>
              <a:t> (Usedlost, č. p. </a:t>
            </a:r>
            <a:r>
              <a:rPr lang="cs-CZ" dirty="0" smtClean="0">
                <a:solidFill>
                  <a:srgbClr val="FF0000"/>
                </a:solidFill>
              </a:rPr>
              <a:t>20</a:t>
            </a:r>
            <a:r>
              <a:rPr lang="cs-CZ" dirty="0" smtClean="0"/>
              <a:t>, leží v části obce </a:t>
            </a:r>
            <a:r>
              <a:rPr lang="cs-CZ" dirty="0" smtClean="0"/>
              <a:t>„Hořejška“, </a:t>
            </a:r>
            <a:r>
              <a:rPr lang="cs-CZ" dirty="0" smtClean="0"/>
              <a:t>název podle jména jeho původního majitele Fraňka.)</a:t>
            </a:r>
          </a:p>
          <a:p>
            <a:pPr lvl="0" algn="just"/>
            <a:r>
              <a:rPr lang="cs-CZ" b="1" dirty="0" smtClean="0"/>
              <a:t>U Graifů </a:t>
            </a:r>
            <a:r>
              <a:rPr lang="cs-CZ" dirty="0" smtClean="0"/>
              <a:t>(Usedlost, č. p. </a:t>
            </a:r>
            <a:r>
              <a:rPr lang="cs-CZ" dirty="0" smtClean="0">
                <a:solidFill>
                  <a:srgbClr val="FF0000"/>
                </a:solidFill>
              </a:rPr>
              <a:t>40</a:t>
            </a:r>
            <a:r>
              <a:rPr lang="cs-CZ" dirty="0" smtClean="0"/>
              <a:t>, leží v části obce „Na drahách“, název podle jednoho z prvních majitelů, jeden z majitelů domu měl přezdívku „Pikulda“.)</a:t>
            </a:r>
            <a:r>
              <a:rPr lang="cs-CZ" b="1" dirty="0" smtClean="0"/>
              <a:t> </a:t>
            </a:r>
            <a:endParaRPr lang="cs-CZ" dirty="0" smtClean="0"/>
          </a:p>
          <a:p>
            <a:pPr lvl="0" algn="just"/>
            <a:r>
              <a:rPr lang="cs-CZ" b="1" dirty="0" smtClean="0"/>
              <a:t>U Hajských </a:t>
            </a:r>
            <a:r>
              <a:rPr lang="cs-CZ" dirty="0" smtClean="0"/>
              <a:t>(Usedlost, č. p. </a:t>
            </a:r>
            <a:r>
              <a:rPr lang="cs-CZ" dirty="0" smtClean="0">
                <a:solidFill>
                  <a:srgbClr val="FF0000"/>
                </a:solidFill>
              </a:rPr>
              <a:t>56</a:t>
            </a:r>
            <a:r>
              <a:rPr lang="cs-CZ" dirty="0" smtClean="0"/>
              <a:t>, leží v části obce „Hořejška“, východně od č. p. 3, název podle polohy u lesa „Hajka“, jedna z obyvatel měla přezdívku „Hajská“.)</a:t>
            </a:r>
          </a:p>
          <a:p>
            <a:pPr>
              <a:buNone/>
            </a:pPr>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49</a:t>
            </a:fld>
            <a:endParaRPr lang="cs-CZ"/>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Usedlosti</a:t>
            </a:r>
            <a:endParaRPr lang="cs-CZ" dirty="0">
              <a:solidFill>
                <a:srgbClr val="FF0000"/>
              </a:solidFill>
            </a:endParaRPr>
          </a:p>
        </p:txBody>
      </p:sp>
      <p:sp>
        <p:nvSpPr>
          <p:cNvPr id="3" name="Zástupný symbol pro obsah 2"/>
          <p:cNvSpPr>
            <a:spLocks noGrp="1"/>
          </p:cNvSpPr>
          <p:nvPr>
            <p:ph idx="1"/>
          </p:nvPr>
        </p:nvSpPr>
        <p:spPr>
          <a:xfrm>
            <a:off x="467544" y="1412776"/>
            <a:ext cx="8229600" cy="5256584"/>
          </a:xfrm>
        </p:spPr>
        <p:txBody>
          <a:bodyPr>
            <a:normAutofit fontScale="62500" lnSpcReduction="20000"/>
          </a:bodyPr>
          <a:lstStyle/>
          <a:p>
            <a:pPr lvl="0" algn="just"/>
            <a:r>
              <a:rPr lang="cs-CZ" b="1" dirty="0" smtClean="0"/>
              <a:t>U chalupů </a:t>
            </a:r>
            <a:r>
              <a:rPr lang="cs-CZ" dirty="0" smtClean="0"/>
              <a:t>(Usedlost, č. p. </a:t>
            </a:r>
            <a:r>
              <a:rPr lang="cs-CZ" dirty="0" smtClean="0">
                <a:solidFill>
                  <a:srgbClr val="FF0000"/>
                </a:solidFill>
              </a:rPr>
              <a:t>18</a:t>
            </a:r>
            <a:r>
              <a:rPr lang="cs-CZ" dirty="0" smtClean="0"/>
              <a:t>, leží v části obce „Hořejška“, severovýchodně od č. p. 3, název podle toho, že to byla v 19. století chalupa podružná k č. p. 3, jeden z rodu Havelků měl přezdívku „Sadař“.)</a:t>
            </a:r>
          </a:p>
          <a:p>
            <a:pPr lvl="0" algn="just"/>
            <a:r>
              <a:rPr lang="cs-CZ" b="1" dirty="0" smtClean="0"/>
              <a:t>U Kosíků</a:t>
            </a:r>
            <a:r>
              <a:rPr lang="cs-CZ" dirty="0" smtClean="0"/>
              <a:t> (Usedlost, č. p. </a:t>
            </a:r>
            <a:r>
              <a:rPr lang="cs-CZ" dirty="0" smtClean="0">
                <a:solidFill>
                  <a:srgbClr val="FF0000"/>
                </a:solidFill>
              </a:rPr>
              <a:t>10</a:t>
            </a:r>
            <a:r>
              <a:rPr lang="cs-CZ" dirty="0" smtClean="0"/>
              <a:t>, leží v části obce „Na návsi“, název podle jména jeho původního majitele sedláka Kosíka?)</a:t>
            </a:r>
          </a:p>
          <a:p>
            <a:pPr lvl="0" algn="just"/>
            <a:r>
              <a:rPr lang="cs-CZ" b="1" dirty="0" smtClean="0"/>
              <a:t>U Kovárnických</a:t>
            </a:r>
            <a:r>
              <a:rPr lang="cs-CZ" dirty="0" smtClean="0"/>
              <a:t> (Usedlost č. p. </a:t>
            </a:r>
            <a:r>
              <a:rPr lang="cs-CZ" dirty="0" smtClean="0">
                <a:solidFill>
                  <a:srgbClr val="FF0000"/>
                </a:solidFill>
              </a:rPr>
              <a:t>19</a:t>
            </a:r>
            <a:r>
              <a:rPr lang="cs-CZ" dirty="0" smtClean="0"/>
              <a:t>, u „Hajek“, již neexistuje, dům zbourán Němci v době, kdy v obci bylo cvičiště, vznik názvu není znám.)</a:t>
            </a:r>
          </a:p>
          <a:p>
            <a:pPr lvl="0" algn="just"/>
            <a:r>
              <a:rPr lang="cs-CZ" b="1" dirty="0" smtClean="0"/>
              <a:t>U Lojzíků</a:t>
            </a:r>
            <a:r>
              <a:rPr lang="cs-CZ" dirty="0" smtClean="0"/>
              <a:t> (Dům č. p. </a:t>
            </a:r>
            <a:r>
              <a:rPr lang="cs-CZ" dirty="0" smtClean="0">
                <a:solidFill>
                  <a:srgbClr val="FF0000"/>
                </a:solidFill>
              </a:rPr>
              <a:t>54</a:t>
            </a:r>
            <a:r>
              <a:rPr lang="cs-CZ" dirty="0" smtClean="0"/>
              <a:t>, leží v části obce „Na návsi“, název podle jména jeho původního majitele Aloise (Lojzy) Kaprálka, jeden z rodu Kaprálků měl přezdívku „Cestář“.)</a:t>
            </a:r>
          </a:p>
          <a:p>
            <a:pPr lvl="0" algn="just"/>
            <a:r>
              <a:rPr lang="cs-CZ" b="1" dirty="0" smtClean="0"/>
              <a:t>U Mášů</a:t>
            </a:r>
            <a:r>
              <a:rPr lang="cs-CZ" dirty="0" smtClean="0"/>
              <a:t> (Dům č. p. </a:t>
            </a:r>
            <a:r>
              <a:rPr lang="cs-CZ" dirty="0" smtClean="0">
                <a:solidFill>
                  <a:srgbClr val="FF0000"/>
                </a:solidFill>
              </a:rPr>
              <a:t>43</a:t>
            </a:r>
            <a:r>
              <a:rPr lang="cs-CZ" dirty="0" smtClean="0"/>
              <a:t>, leží v části obce „Na drahách“, název podle jména jeho původního majitele Máši, někdy také používán tento název pro dům č. p. </a:t>
            </a:r>
            <a:r>
              <a:rPr lang="cs-CZ" dirty="0" smtClean="0">
                <a:solidFill>
                  <a:srgbClr val="FF0000"/>
                </a:solidFill>
              </a:rPr>
              <a:t>28</a:t>
            </a:r>
            <a:r>
              <a:rPr lang="cs-CZ" dirty="0" smtClean="0"/>
              <a:t>.)</a:t>
            </a:r>
          </a:p>
          <a:p>
            <a:pPr lvl="0" algn="just"/>
            <a:r>
              <a:rPr lang="cs-CZ" b="1" dirty="0" smtClean="0"/>
              <a:t>U Matesů</a:t>
            </a:r>
            <a:r>
              <a:rPr lang="cs-CZ" dirty="0" smtClean="0"/>
              <a:t> (Dům č. p. </a:t>
            </a:r>
            <a:r>
              <a:rPr lang="cs-CZ" dirty="0" smtClean="0">
                <a:solidFill>
                  <a:srgbClr val="FF0000"/>
                </a:solidFill>
              </a:rPr>
              <a:t>55</a:t>
            </a:r>
            <a:r>
              <a:rPr lang="cs-CZ" dirty="0" smtClean="0"/>
              <a:t>, leží v části obce „Na návsi“, název podle jména jeho původního majitele Matěje (Matesa) Kaprálka.)</a:t>
            </a:r>
          </a:p>
          <a:p>
            <a:pPr lvl="0" algn="just"/>
            <a:r>
              <a:rPr lang="cs-CZ" b="1" dirty="0" smtClean="0"/>
              <a:t>U muzikanta, u Fraňků </a:t>
            </a:r>
            <a:r>
              <a:rPr lang="cs-CZ" dirty="0" smtClean="0"/>
              <a:t>(Usedlost č. p. </a:t>
            </a:r>
            <a:r>
              <a:rPr lang="cs-CZ" dirty="0" smtClean="0">
                <a:solidFill>
                  <a:srgbClr val="FF0000"/>
                </a:solidFill>
              </a:rPr>
              <a:t>58</a:t>
            </a:r>
            <a:r>
              <a:rPr lang="cs-CZ" dirty="0" smtClean="0"/>
              <a:t>, leží v části obce „Na návsi“, jižně od rybníčka „Na návsi“, východně od č. p. 11, jeden z Fraňků měl přezdívku „Muzikant“.)</a:t>
            </a:r>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50</a:t>
            </a:fld>
            <a:endParaRPr lang="cs-CZ"/>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Usedlosti</a:t>
            </a:r>
            <a:endParaRPr lang="cs-CZ" dirty="0">
              <a:solidFill>
                <a:srgbClr val="FF0000"/>
              </a:solidFill>
            </a:endParaRPr>
          </a:p>
        </p:txBody>
      </p:sp>
      <p:sp>
        <p:nvSpPr>
          <p:cNvPr id="3" name="Zástupný symbol pro obsah 2"/>
          <p:cNvSpPr>
            <a:spLocks noGrp="1"/>
          </p:cNvSpPr>
          <p:nvPr>
            <p:ph idx="1"/>
          </p:nvPr>
        </p:nvSpPr>
        <p:spPr>
          <a:xfrm>
            <a:off x="467544" y="1484784"/>
            <a:ext cx="8229600" cy="5184576"/>
          </a:xfrm>
        </p:spPr>
        <p:txBody>
          <a:bodyPr>
            <a:normAutofit fontScale="70000" lnSpcReduction="20000"/>
          </a:bodyPr>
          <a:lstStyle/>
          <a:p>
            <a:pPr lvl="0" algn="just"/>
            <a:r>
              <a:rPr lang="cs-CZ" b="1" dirty="0" smtClean="0"/>
              <a:t>U Náveských</a:t>
            </a:r>
            <a:r>
              <a:rPr lang="cs-CZ" dirty="0" smtClean="0"/>
              <a:t> (Dům č. p. </a:t>
            </a:r>
            <a:r>
              <a:rPr lang="cs-CZ" dirty="0" smtClean="0">
                <a:solidFill>
                  <a:srgbClr val="FF0000"/>
                </a:solidFill>
              </a:rPr>
              <a:t>60</a:t>
            </a:r>
            <a:r>
              <a:rPr lang="cs-CZ" dirty="0" smtClean="0"/>
              <a:t>, leží v části obce „Na návsi“, název podle polohy </a:t>
            </a:r>
            <a:r>
              <a:rPr lang="cs-CZ" dirty="0" smtClean="0"/>
              <a:t>domu, jeden z majitelů měl přezdívku „Náveský“.)</a:t>
            </a:r>
            <a:endParaRPr lang="cs-CZ" dirty="0" smtClean="0"/>
          </a:p>
          <a:p>
            <a:pPr lvl="0" algn="just"/>
            <a:r>
              <a:rPr lang="cs-CZ" b="1" dirty="0" smtClean="0"/>
              <a:t>U Nováků, U Bedři</a:t>
            </a:r>
            <a:r>
              <a:rPr lang="cs-CZ" dirty="0" smtClean="0"/>
              <a:t> (Usedlost, č. p. </a:t>
            </a:r>
            <a:r>
              <a:rPr lang="cs-CZ" dirty="0" smtClean="0">
                <a:solidFill>
                  <a:srgbClr val="FF0000"/>
                </a:solidFill>
              </a:rPr>
              <a:t>11</a:t>
            </a:r>
            <a:r>
              <a:rPr lang="cs-CZ" dirty="0" smtClean="0"/>
              <a:t>, leží v části obce „Na návsi“, název podle jména jeho původního majitele rolníka Nováka a Miloslava/Milouše Nováka, měl přezdívku „Bedřa“, také se tak někdy říká č. p. 6, jeden z Nováků z č. p. 6 měl přezdívku „Čouda“.)</a:t>
            </a:r>
          </a:p>
          <a:p>
            <a:pPr lvl="0" algn="just"/>
            <a:r>
              <a:rPr lang="cs-CZ" b="1" dirty="0" smtClean="0"/>
              <a:t>U Oujezdských, U Parádů</a:t>
            </a:r>
            <a:r>
              <a:rPr lang="cs-CZ" dirty="0" smtClean="0"/>
              <a:t>  (Dům č. p. </a:t>
            </a:r>
            <a:r>
              <a:rPr lang="cs-CZ" dirty="0" smtClean="0">
                <a:solidFill>
                  <a:srgbClr val="FF0000"/>
                </a:solidFill>
              </a:rPr>
              <a:t>49</a:t>
            </a:r>
            <a:r>
              <a:rPr lang="cs-CZ" dirty="0" smtClean="0"/>
              <a:t>, leží v části obce „Na drahách“, vznik názvu „U Oujezdských“ není znám, název „U Parádů“ podle přezdívky „Paráda“ jejího majitele Václava Havelky.)</a:t>
            </a:r>
          </a:p>
          <a:p>
            <a:pPr lvl="0" algn="just"/>
            <a:r>
              <a:rPr lang="cs-CZ" b="1" dirty="0" smtClean="0"/>
              <a:t>U Stojánků, Stojánkova hospoda</a:t>
            </a:r>
            <a:r>
              <a:rPr lang="cs-CZ" dirty="0" smtClean="0"/>
              <a:t> (Usedlost, č. p. </a:t>
            </a:r>
            <a:r>
              <a:rPr lang="cs-CZ" dirty="0" smtClean="0">
                <a:solidFill>
                  <a:srgbClr val="FF0000"/>
                </a:solidFill>
              </a:rPr>
              <a:t>22</a:t>
            </a:r>
            <a:r>
              <a:rPr lang="cs-CZ" dirty="0" smtClean="0"/>
              <a:t>, hostinec, pekařství, statek, dnes firma OTOS, leží v části obce „Na návsi“, název podle majitele hostinského p. Stojánka ze začátku 20. století, který u hostince zřídil i pekařství a pečivo rozvážel do okolních vsí a Benešova, v domě byl také obchod a obecní knihovna.)</a:t>
            </a:r>
          </a:p>
          <a:p>
            <a:pPr lvl="0" algn="just"/>
            <a:r>
              <a:rPr lang="cs-CZ" b="1" dirty="0" smtClean="0"/>
              <a:t>U Tesařů</a:t>
            </a:r>
            <a:r>
              <a:rPr lang="cs-CZ" dirty="0" smtClean="0"/>
              <a:t> (Usedlost, č. p. </a:t>
            </a:r>
            <a:r>
              <a:rPr lang="cs-CZ" dirty="0" smtClean="0">
                <a:solidFill>
                  <a:srgbClr val="FF0000"/>
                </a:solidFill>
              </a:rPr>
              <a:t>38</a:t>
            </a:r>
            <a:r>
              <a:rPr lang="cs-CZ" dirty="0" smtClean="0"/>
              <a:t>, leží v části obce „Na drahách“, název podle řemesla jeho původního majitele pana Havelky, kterému se říkalo „Tesař“.)</a:t>
            </a:r>
          </a:p>
          <a:p>
            <a:pPr algn="just"/>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51</a:t>
            </a:fld>
            <a:endParaRPr lang="cs-CZ"/>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solidFill>
                  <a:srgbClr val="FF0000"/>
                </a:solidFill>
              </a:rPr>
              <a:t>Usedlosti</a:t>
            </a:r>
            <a:endParaRPr lang="cs-CZ" dirty="0">
              <a:solidFill>
                <a:srgbClr val="FF0000"/>
              </a:solidFill>
            </a:endParaRPr>
          </a:p>
        </p:txBody>
      </p:sp>
      <p:sp>
        <p:nvSpPr>
          <p:cNvPr id="3" name="Zástupný symbol pro obsah 2"/>
          <p:cNvSpPr>
            <a:spLocks noGrp="1"/>
          </p:cNvSpPr>
          <p:nvPr>
            <p:ph idx="1"/>
          </p:nvPr>
        </p:nvSpPr>
        <p:spPr>
          <a:xfrm>
            <a:off x="467544" y="1628800"/>
            <a:ext cx="8229600" cy="4896544"/>
          </a:xfrm>
        </p:spPr>
        <p:txBody>
          <a:bodyPr>
            <a:normAutofit fontScale="70000" lnSpcReduction="20000"/>
          </a:bodyPr>
          <a:lstStyle/>
          <a:p>
            <a:pPr lvl="0" algn="just"/>
            <a:r>
              <a:rPr lang="cs-CZ" b="1" dirty="0" smtClean="0"/>
              <a:t>U Vendíků</a:t>
            </a:r>
            <a:r>
              <a:rPr lang="cs-CZ" dirty="0" smtClean="0"/>
              <a:t> (Usedlost, č. p. </a:t>
            </a:r>
            <a:r>
              <a:rPr lang="cs-CZ" dirty="0" smtClean="0">
                <a:solidFill>
                  <a:srgbClr val="FF0000"/>
                </a:solidFill>
              </a:rPr>
              <a:t>51</a:t>
            </a:r>
            <a:r>
              <a:rPr lang="cs-CZ" dirty="0" smtClean="0"/>
              <a:t>, leží v části obce „Na drahách“, název podle jména/přezdívky jeho původního majitele pana Václava Havelky, kterému se říkalo „Vendík“.)</a:t>
            </a:r>
          </a:p>
          <a:p>
            <a:pPr lvl="0" algn="just"/>
            <a:r>
              <a:rPr lang="cs-CZ" b="1" dirty="0" smtClean="0"/>
              <a:t>U Žabů, Žabova hospoda</a:t>
            </a:r>
            <a:r>
              <a:rPr lang="cs-CZ" dirty="0" smtClean="0"/>
              <a:t> (Usedlost č. p. </a:t>
            </a:r>
            <a:r>
              <a:rPr lang="cs-CZ" dirty="0" smtClean="0">
                <a:solidFill>
                  <a:srgbClr val="FF0000"/>
                </a:solidFill>
              </a:rPr>
              <a:t>15</a:t>
            </a:r>
            <a:r>
              <a:rPr lang="cs-CZ" dirty="0" smtClean="0"/>
              <a:t>, hostinec, usedlost, leží v části obce „Na návsi“, statek a nedávno zaniklý hostinec, název podle prvního i posledního majitele pana Žaby.)</a:t>
            </a:r>
          </a:p>
          <a:p>
            <a:pPr lvl="0" algn="just"/>
            <a:r>
              <a:rPr lang="cs-CZ" b="1" dirty="0" smtClean="0"/>
              <a:t>Vila </a:t>
            </a:r>
            <a:r>
              <a:rPr lang="cs-CZ" dirty="0" smtClean="0"/>
              <a:t>(Usedlost, č p. </a:t>
            </a:r>
            <a:r>
              <a:rPr lang="cs-CZ" dirty="0" smtClean="0">
                <a:solidFill>
                  <a:srgbClr val="FF0000"/>
                </a:solidFill>
              </a:rPr>
              <a:t>37</a:t>
            </a:r>
            <a:r>
              <a:rPr lang="cs-CZ" dirty="0" smtClean="0"/>
              <a:t>, majitel rod Žabů, leží v části obce „Hořejšky“, název dle toho, že v době výstavby byl honosného vzhledu, rolník Žaba jej stavěl pro svoji bohatou dceru.) </a:t>
            </a:r>
          </a:p>
          <a:p>
            <a:pPr lvl="0" algn="just"/>
            <a:r>
              <a:rPr lang="cs-CZ" b="1" dirty="0" smtClean="0"/>
              <a:t>Vocelova usedlost</a:t>
            </a:r>
            <a:r>
              <a:rPr lang="cs-CZ" dirty="0" smtClean="0"/>
              <a:t> (Usedlost, dům, u č. p. </a:t>
            </a:r>
            <a:r>
              <a:rPr lang="cs-CZ" dirty="0" smtClean="0">
                <a:solidFill>
                  <a:srgbClr val="FF0000"/>
                </a:solidFill>
              </a:rPr>
              <a:t>14?</a:t>
            </a:r>
            <a:r>
              <a:rPr lang="cs-CZ" dirty="0" smtClean="0"/>
              <a:t>, není známo, zmínka o usedlosti je z roku 1495.)</a:t>
            </a:r>
          </a:p>
          <a:p>
            <a:pPr lvl="0" algn="just"/>
            <a:r>
              <a:rPr lang="cs-CZ" b="1" dirty="0" smtClean="0"/>
              <a:t>Žabovský grunt</a:t>
            </a:r>
            <a:r>
              <a:rPr lang="cs-CZ" dirty="0" smtClean="0"/>
              <a:t> (Usedlost, č. p. </a:t>
            </a:r>
            <a:r>
              <a:rPr lang="cs-CZ" dirty="0" smtClean="0">
                <a:solidFill>
                  <a:srgbClr val="FF0000"/>
                </a:solidFill>
              </a:rPr>
              <a:t>8</a:t>
            </a:r>
            <a:r>
              <a:rPr lang="cs-CZ" dirty="0" smtClean="0"/>
              <a:t>, leží v části obce „Na návsi“, název podle jména jeho původního majitele rodu Žabů, první zmínka o tomto rodu na tomto gruntu je z roku 1495.)</a:t>
            </a:r>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52</a:t>
            </a:fld>
            <a:endParaRPr lang="cs-CZ"/>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06090"/>
          </a:xfrm>
        </p:spPr>
        <p:txBody>
          <a:bodyPr>
            <a:normAutofit fontScale="90000"/>
          </a:bodyPr>
          <a:lstStyle/>
          <a:p>
            <a:r>
              <a:rPr lang="cs-CZ" dirty="0" smtClean="0">
                <a:solidFill>
                  <a:srgbClr val="FF0000"/>
                </a:solidFill>
              </a:rPr>
              <a:t>Nedořešeno/neumístěno</a:t>
            </a:r>
            <a:endParaRPr lang="cs-CZ" dirty="0">
              <a:solidFill>
                <a:srgbClr val="FF0000"/>
              </a:solidFill>
            </a:endParaRPr>
          </a:p>
        </p:txBody>
      </p:sp>
      <p:sp>
        <p:nvSpPr>
          <p:cNvPr id="3" name="Zástupný symbol pro obsah 2"/>
          <p:cNvSpPr>
            <a:spLocks noGrp="1"/>
          </p:cNvSpPr>
          <p:nvPr>
            <p:ph idx="1"/>
          </p:nvPr>
        </p:nvSpPr>
        <p:spPr>
          <a:xfrm>
            <a:off x="467544" y="1241376"/>
            <a:ext cx="8229600" cy="5616624"/>
          </a:xfrm>
        </p:spPr>
        <p:txBody>
          <a:bodyPr>
            <a:normAutofit fontScale="70000" lnSpcReduction="20000"/>
          </a:bodyPr>
          <a:lstStyle/>
          <a:p>
            <a:pPr lvl="0" algn="just"/>
            <a:r>
              <a:rPr lang="cs-CZ" sz="3400" b="1" dirty="0" smtClean="0"/>
              <a:t>Brejlova strouha </a:t>
            </a:r>
            <a:r>
              <a:rPr lang="cs-CZ" sz="3400" dirty="0" smtClean="0"/>
              <a:t>(Strouha, není známo, kde leží.) </a:t>
            </a:r>
          </a:p>
          <a:p>
            <a:pPr lvl="0" algn="just"/>
            <a:r>
              <a:rPr lang="cs-CZ" sz="3400" b="1" dirty="0" smtClean="0"/>
              <a:t>Cípek </a:t>
            </a:r>
            <a:r>
              <a:rPr lang="cs-CZ" sz="3400" dirty="0" smtClean="0"/>
              <a:t>(Pole, kousek pole v cípu lesa, poloha není známa.)</a:t>
            </a:r>
          </a:p>
          <a:p>
            <a:pPr lvl="0" algn="just"/>
            <a:r>
              <a:rPr lang="cs-CZ" sz="3400" b="1" dirty="0" smtClean="0"/>
              <a:t>Diesnerova paseka </a:t>
            </a:r>
            <a:r>
              <a:rPr lang="cs-CZ" sz="3400" dirty="0" smtClean="0"/>
              <a:t>(Leží u Bukovan, kde přesně není známo.)</a:t>
            </a:r>
          </a:p>
          <a:p>
            <a:pPr lvl="0" algn="just"/>
            <a:r>
              <a:rPr lang="cs-CZ" sz="3400" b="1" dirty="0" smtClean="0"/>
              <a:t>Na Hudcově </a:t>
            </a:r>
            <a:r>
              <a:rPr lang="cs-CZ" sz="3400" dirty="0" smtClean="0"/>
              <a:t>(Pole, není jasné či je to stejné jako „Na Hucově“.)</a:t>
            </a:r>
          </a:p>
          <a:p>
            <a:pPr lvl="0" algn="just"/>
            <a:r>
              <a:rPr lang="cs-CZ" sz="3400" b="1" dirty="0" smtClean="0"/>
              <a:t>Na poděluskejch </a:t>
            </a:r>
            <a:r>
              <a:rPr lang="cs-CZ" sz="3400" dirty="0" smtClean="0"/>
              <a:t>(Pole, není známo, kde leželo, možná má název něco společného s „Poděluský Přední“ a „Poděluský zadní“.)</a:t>
            </a:r>
          </a:p>
          <a:p>
            <a:pPr lvl="0" algn="just"/>
            <a:r>
              <a:rPr lang="cs-CZ" sz="3400" b="1" dirty="0" smtClean="0"/>
              <a:t>Na Rovině, Rovina </a:t>
            </a:r>
            <a:r>
              <a:rPr lang="cs-CZ" sz="3400" dirty="0" smtClean="0"/>
              <a:t>(Pole, náhorní plošinka, není známo, kde leží, možná severně od „Potrofkou“.)</a:t>
            </a:r>
          </a:p>
          <a:p>
            <a:pPr lvl="0" algn="just"/>
            <a:r>
              <a:rPr lang="cs-CZ" sz="3400" b="1" dirty="0" smtClean="0"/>
              <a:t>U Brejlový strouhy </a:t>
            </a:r>
            <a:r>
              <a:rPr lang="cs-CZ" sz="3400" dirty="0" smtClean="0"/>
              <a:t>(Pole, není známo, kde leží.)</a:t>
            </a:r>
          </a:p>
          <a:p>
            <a:pPr lvl="0" algn="just"/>
            <a:r>
              <a:rPr lang="cs-CZ" sz="3400" b="1" dirty="0" smtClean="0"/>
              <a:t>U třetího </a:t>
            </a:r>
            <a:r>
              <a:rPr lang="cs-CZ" sz="3400" dirty="0" smtClean="0"/>
              <a:t>(Pole, není známo, kde leží.)</a:t>
            </a:r>
          </a:p>
          <a:p>
            <a:pPr lvl="0" algn="just"/>
            <a:r>
              <a:rPr lang="cs-CZ" sz="3400" b="1" dirty="0" smtClean="0"/>
              <a:t>V koutích, Kouty </a:t>
            </a:r>
            <a:r>
              <a:rPr lang="cs-CZ" sz="3400" dirty="0" smtClean="0"/>
              <a:t>(Pole, zřejmě pole v koutech lesa, není známo, kde leželo.)</a:t>
            </a:r>
          </a:p>
          <a:p>
            <a:pPr lvl="0" algn="just"/>
            <a:r>
              <a:rPr lang="cs-CZ" sz="3400" b="1" dirty="0" smtClean="0"/>
              <a:t>V roklinách </a:t>
            </a:r>
            <a:r>
              <a:rPr lang="cs-CZ" sz="3400" dirty="0" smtClean="0"/>
              <a:t>(Pole, není známo, kde leží.)</a:t>
            </a:r>
          </a:p>
          <a:p>
            <a:pPr>
              <a:buNone/>
            </a:pPr>
            <a:r>
              <a:rPr lang="cs-CZ" b="1" dirty="0" smtClean="0"/>
              <a:t> </a:t>
            </a:r>
            <a:endParaRPr lang="cs-CZ" dirty="0" smtClean="0"/>
          </a:p>
          <a:p>
            <a:endParaRPr lang="cs-CZ" dirty="0"/>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53</a:t>
            </a:fld>
            <a:endParaRPr lang="cs-CZ"/>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764704"/>
            <a:ext cx="8229600" cy="1008112"/>
          </a:xfrm>
        </p:spPr>
        <p:txBody>
          <a:bodyPr>
            <a:normAutofit fontScale="90000"/>
          </a:bodyPr>
          <a:lstStyle/>
          <a:p>
            <a:r>
              <a:rPr lang="cs-CZ" dirty="0" smtClean="0"/>
              <a:t>(www.</a:t>
            </a:r>
            <a:r>
              <a:rPr lang="cs-CZ" dirty="0" err="1" smtClean="0"/>
              <a:t>urocnice.eu</a:t>
            </a:r>
            <a:r>
              <a:rPr lang="cs-CZ" dirty="0" smtClean="0"/>
              <a:t>)</a:t>
            </a:r>
            <a:br>
              <a:rPr lang="cs-CZ" dirty="0" smtClean="0"/>
            </a:br>
            <a:endParaRPr lang="cs-CZ" dirty="0"/>
          </a:p>
        </p:txBody>
      </p:sp>
      <p:sp>
        <p:nvSpPr>
          <p:cNvPr id="3" name="Zástupný symbol pro obsah 2"/>
          <p:cNvSpPr>
            <a:spLocks noGrp="1"/>
          </p:cNvSpPr>
          <p:nvPr>
            <p:ph idx="1"/>
          </p:nvPr>
        </p:nvSpPr>
        <p:spPr/>
        <p:txBody>
          <a:bodyPr/>
          <a:lstStyle/>
          <a:p>
            <a:endParaRPr lang="cs-CZ" dirty="0" smtClean="0"/>
          </a:p>
          <a:p>
            <a:pPr algn="ctr">
              <a:buNone/>
            </a:pPr>
            <a:r>
              <a:rPr lang="cs-CZ" sz="2800" dirty="0" smtClean="0"/>
              <a:t>Ještě jednou děkuji všem, kteří mně poskytli potřebné informace a všechny Vás prosím v diskusi o připomínky k mému materiálu, tedy </a:t>
            </a:r>
            <a:r>
              <a:rPr lang="cs-CZ" sz="2800" dirty="0" smtClean="0">
                <a:solidFill>
                  <a:srgbClr val="FF0000"/>
                </a:solidFill>
              </a:rPr>
              <a:t>upozornění na chyby, nepřesnosti, nesprávné umístění jmen a o nová pomístní jména.</a:t>
            </a:r>
          </a:p>
          <a:p>
            <a:pPr algn="ctr">
              <a:buNone/>
            </a:pPr>
            <a:r>
              <a:rPr lang="cs-CZ" sz="6000" dirty="0" smtClean="0"/>
              <a:t>Děkuji za pozornost!</a:t>
            </a:r>
          </a:p>
        </p:txBody>
      </p:sp>
      <p:sp>
        <p:nvSpPr>
          <p:cNvPr id="4" name="Zástupný symbol pro číslo snímku 3"/>
          <p:cNvSpPr>
            <a:spLocks noGrp="1"/>
          </p:cNvSpPr>
          <p:nvPr>
            <p:ph type="sldNum" sz="quarter" idx="12"/>
          </p:nvPr>
        </p:nvSpPr>
        <p:spPr/>
        <p:txBody>
          <a:bodyPr/>
          <a:lstStyle/>
          <a:p>
            <a:fld id="{CBDA8801-9283-4F38-9138-859C704E7B0D}" type="slidenum">
              <a:rPr lang="cs-CZ" smtClean="0"/>
              <a:pPr/>
              <a:t>54</a:t>
            </a:fld>
            <a:endParaRPr lang="cs-CZ"/>
          </a:p>
        </p:txBody>
      </p:sp>
    </p:spTree>
  </p:cSld>
  <p:clrMapOvr>
    <a:masterClrMapping/>
  </p:clrMapOvr>
</p:sld>
</file>

<file path=ppt/theme/theme1.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4892</TotalTime>
  <Words>752</Words>
  <Application>Microsoft Office PowerPoint</Application>
  <PresentationFormat>Předvádění na obrazovce (4:3)</PresentationFormat>
  <Paragraphs>215</Paragraphs>
  <Slides>54</Slides>
  <Notes>0</Notes>
  <HiddenSlides>0</HiddenSlides>
  <MMClips>0</MMClips>
  <ScaleCrop>false</ScaleCrop>
  <HeadingPairs>
    <vt:vector size="4" baseType="variant">
      <vt:variant>
        <vt:lpstr>Motiv</vt:lpstr>
      </vt:variant>
      <vt:variant>
        <vt:i4>1</vt:i4>
      </vt:variant>
      <vt:variant>
        <vt:lpstr>Nadpisy snímků</vt:lpstr>
      </vt:variant>
      <vt:variant>
        <vt:i4>54</vt:i4>
      </vt:variant>
    </vt:vector>
  </HeadingPairs>
  <TitlesOfParts>
    <vt:vector size="55" baseType="lpstr">
      <vt:lpstr>Motiv sady Office</vt:lpstr>
      <vt:lpstr>Pomístní jména z obce Úročnice a z jejího okolí </vt:lpstr>
      <vt:lpstr>Pomístní jména</vt:lpstr>
      <vt:lpstr>Úvod</vt:lpstr>
      <vt:lpstr>Literatura, materiály</vt:lpstr>
      <vt:lpstr>Pomístní jména</vt:lpstr>
      <vt:lpstr>Dalibor Lounek</vt:lpstr>
      <vt:lpstr>Příklad stránky z archivu AV</vt:lpstr>
      <vt:lpstr>Příklad stránky z archivu AV</vt:lpstr>
      <vt:lpstr>Příklad stránky z archivu AV</vt:lpstr>
      <vt:lpstr>Václavice – příklad mapky obce od faráře Dalibora Lounka</vt:lpstr>
      <vt:lpstr>Václavice – příklad mapky okolí od faráře Dalibora Lounka</vt:lpstr>
      <vt:lpstr>Rok 1840 – stabilní katastr, císařský otisk.</vt:lpstr>
      <vt:lpstr>Katastr Úročnice – rok 1954</vt:lpstr>
      <vt:lpstr>Rok 2014</vt:lpstr>
      <vt:lpstr>Indikační skica – „Pod Brcy“.</vt:lpstr>
      <vt:lpstr>Indikační skica – „V návozích“ a „Na Březyně“.</vt:lpstr>
      <vt:lpstr>Katastr Bukovan - archiválie</vt:lpstr>
      <vt:lpstr>Katastr Bukovan – č. p. 8 a 9</vt:lpstr>
      <vt:lpstr>www.urocnice.eu</vt:lpstr>
      <vt:lpstr>www.urocnice.eu</vt:lpstr>
      <vt:lpstr>www.urocnice.eu</vt:lpstr>
      <vt:lpstr>www.urocnice.eu</vt:lpstr>
      <vt:lpstr>www.urocnice.eu</vt:lpstr>
      <vt:lpstr>www.urocnice.eu</vt:lpstr>
      <vt:lpstr>www.urocnice.eu</vt:lpstr>
      <vt:lpstr>Severozápadní část katastru - 1954</vt:lpstr>
      <vt:lpstr>Severozápadní část katastru - 2014</vt:lpstr>
      <vt:lpstr>Severovýchodní část katastru - 1954</vt:lpstr>
      <vt:lpstr>Severovýchodní část katastru - 2014</vt:lpstr>
      <vt:lpstr>Střední část katastru – západ - 1954</vt:lpstr>
      <vt:lpstr>Střední část katastru – západ - 2014</vt:lpstr>
      <vt:lpstr>Střední část katastru – východ - 1954</vt:lpstr>
      <vt:lpstr>Střední část katastru – východ - 2014</vt:lpstr>
      <vt:lpstr>Západní část katastru - obec - 1954</vt:lpstr>
      <vt:lpstr>Západní část katastru – obec - 2014</vt:lpstr>
      <vt:lpstr>Střední část katastru – obec - 1954</vt:lpstr>
      <vt:lpstr>Střední část katastru – obec - 2014</vt:lpstr>
      <vt:lpstr>Východní část katastru – obec - 1954</vt:lpstr>
      <vt:lpstr>Východní část katastru – obec - 2014</vt:lpstr>
      <vt:lpstr>Jihozápadní část katastru - 1954</vt:lpstr>
      <vt:lpstr>Jihozápadní část katastru - 2014</vt:lpstr>
      <vt:lpstr>Jižní část katastru – střed - 1954</vt:lpstr>
      <vt:lpstr>Jižní část katastru – střed - 2014</vt:lpstr>
      <vt:lpstr>Jihovýchodní část katastru</vt:lpstr>
      <vt:lpstr>Jihovýchodní část katastru</vt:lpstr>
      <vt:lpstr>Úročnice – místní části</vt:lpstr>
      <vt:lpstr>Usedlosti</vt:lpstr>
      <vt:lpstr>Usedlosti</vt:lpstr>
      <vt:lpstr>Usedlosti</vt:lpstr>
      <vt:lpstr>Usedlosti</vt:lpstr>
      <vt:lpstr>Usedlosti</vt:lpstr>
      <vt:lpstr>Usedlosti</vt:lpstr>
      <vt:lpstr>Nedořešeno/neumístěno</vt:lpstr>
      <vt:lpstr>(www.urocnice.eu) </vt:lpstr>
    </vt:vector>
  </TitlesOfParts>
  <Company>ACR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Cvičiště SS a vystěhování obce Úročnice</dc:title>
  <dc:creator>VU3255</dc:creator>
  <cp:lastModifiedBy>michalvelisek@seznam.cz</cp:lastModifiedBy>
  <cp:revision>502</cp:revision>
  <dcterms:created xsi:type="dcterms:W3CDTF">2012-06-21T05:33:29Z</dcterms:created>
  <dcterms:modified xsi:type="dcterms:W3CDTF">2014-03-14T19:24:25Z</dcterms:modified>
</cp:coreProperties>
</file>