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0"/>
  </p:notesMasterIdLst>
  <p:sldIdLst>
    <p:sldId id="256" r:id="rId2"/>
    <p:sldId id="257" r:id="rId3"/>
    <p:sldId id="328" r:id="rId4"/>
    <p:sldId id="365" r:id="rId5"/>
    <p:sldId id="364" r:id="rId6"/>
    <p:sldId id="368" r:id="rId7"/>
    <p:sldId id="367" r:id="rId8"/>
    <p:sldId id="329" r:id="rId9"/>
    <p:sldId id="449" r:id="rId10"/>
    <p:sldId id="451" r:id="rId11"/>
    <p:sldId id="370" r:id="rId12"/>
    <p:sldId id="369" r:id="rId13"/>
    <p:sldId id="330" r:id="rId14"/>
    <p:sldId id="347" r:id="rId15"/>
    <p:sldId id="371" r:id="rId16"/>
    <p:sldId id="331" r:id="rId17"/>
    <p:sldId id="372" r:id="rId18"/>
    <p:sldId id="348" r:id="rId19"/>
    <p:sldId id="332" r:id="rId20"/>
    <p:sldId id="349" r:id="rId21"/>
    <p:sldId id="373" r:id="rId22"/>
    <p:sldId id="374" r:id="rId23"/>
    <p:sldId id="333" r:id="rId24"/>
    <p:sldId id="375" r:id="rId25"/>
    <p:sldId id="376" r:id="rId26"/>
    <p:sldId id="377" r:id="rId27"/>
    <p:sldId id="334" r:id="rId28"/>
    <p:sldId id="351" r:id="rId29"/>
    <p:sldId id="378" r:id="rId30"/>
    <p:sldId id="379" r:id="rId31"/>
    <p:sldId id="335" r:id="rId32"/>
    <p:sldId id="352" r:id="rId33"/>
    <p:sldId id="380" r:id="rId34"/>
    <p:sldId id="336" r:id="rId35"/>
    <p:sldId id="353" r:id="rId36"/>
    <p:sldId id="354" r:id="rId37"/>
    <p:sldId id="337" r:id="rId38"/>
    <p:sldId id="381" r:id="rId39"/>
    <p:sldId id="382" r:id="rId40"/>
    <p:sldId id="383" r:id="rId41"/>
    <p:sldId id="338" r:id="rId42"/>
    <p:sldId id="355" r:id="rId43"/>
    <p:sldId id="384" r:id="rId44"/>
    <p:sldId id="339" r:id="rId45"/>
    <p:sldId id="356" r:id="rId46"/>
    <p:sldId id="385" r:id="rId47"/>
    <p:sldId id="340" r:id="rId48"/>
    <p:sldId id="357" r:id="rId49"/>
    <p:sldId id="386" r:id="rId50"/>
    <p:sldId id="341" r:id="rId51"/>
    <p:sldId id="358" r:id="rId52"/>
    <p:sldId id="387" r:id="rId53"/>
    <p:sldId id="388" r:id="rId54"/>
    <p:sldId id="342" r:id="rId55"/>
    <p:sldId id="359" r:id="rId56"/>
    <p:sldId id="389" r:id="rId57"/>
    <p:sldId id="343" r:id="rId58"/>
    <p:sldId id="360" r:id="rId59"/>
    <p:sldId id="390" r:id="rId60"/>
    <p:sldId id="391" r:id="rId61"/>
    <p:sldId id="344" r:id="rId62"/>
    <p:sldId id="361" r:id="rId63"/>
    <p:sldId id="345" r:id="rId64"/>
    <p:sldId id="362" r:id="rId65"/>
    <p:sldId id="393" r:id="rId66"/>
    <p:sldId id="394" r:id="rId67"/>
    <p:sldId id="395" r:id="rId68"/>
    <p:sldId id="396" r:id="rId69"/>
    <p:sldId id="346" r:id="rId70"/>
    <p:sldId id="363" r:id="rId71"/>
    <p:sldId id="397" r:id="rId72"/>
    <p:sldId id="398" r:id="rId73"/>
    <p:sldId id="399" r:id="rId74"/>
    <p:sldId id="400" r:id="rId75"/>
    <p:sldId id="401" r:id="rId76"/>
    <p:sldId id="402" r:id="rId77"/>
    <p:sldId id="403" r:id="rId78"/>
    <p:sldId id="404" r:id="rId79"/>
    <p:sldId id="405" r:id="rId80"/>
    <p:sldId id="406" r:id="rId81"/>
    <p:sldId id="407" r:id="rId82"/>
    <p:sldId id="408" r:id="rId83"/>
    <p:sldId id="409" r:id="rId84"/>
    <p:sldId id="410" r:id="rId85"/>
    <p:sldId id="445" r:id="rId86"/>
    <p:sldId id="446" r:id="rId87"/>
    <p:sldId id="447" r:id="rId88"/>
    <p:sldId id="448" r:id="rId89"/>
    <p:sldId id="411" r:id="rId90"/>
    <p:sldId id="412" r:id="rId91"/>
    <p:sldId id="413" r:id="rId92"/>
    <p:sldId id="414" r:id="rId93"/>
    <p:sldId id="415" r:id="rId94"/>
    <p:sldId id="417" r:id="rId95"/>
    <p:sldId id="418" r:id="rId96"/>
    <p:sldId id="420" r:id="rId97"/>
    <p:sldId id="421" r:id="rId98"/>
    <p:sldId id="423" r:id="rId99"/>
    <p:sldId id="425" r:id="rId100"/>
    <p:sldId id="427" r:id="rId101"/>
    <p:sldId id="429" r:id="rId102"/>
    <p:sldId id="431" r:id="rId103"/>
    <p:sldId id="433" r:id="rId104"/>
    <p:sldId id="435" r:id="rId105"/>
    <p:sldId id="436" r:id="rId106"/>
    <p:sldId id="438" r:id="rId107"/>
    <p:sldId id="366" r:id="rId108"/>
    <p:sldId id="301" r:id="rId109"/>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702" y="2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7909BA-6AF9-4E34-A4A4-BA3521E0621F}" type="datetimeFigureOut">
              <a:rPr lang="cs-CZ" smtClean="0"/>
              <a:pPr/>
              <a:t>15.2.2014</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E3B19A-877B-4FBD-AEDF-B110D0D11E8B}"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C5E73422-32D2-4BD6-8623-D2CDEDE9E1F6}" type="datetime1">
              <a:rPr lang="cs-CZ" smtClean="0"/>
              <a:pPr/>
              <a:t>15.2.2014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B2427DC5-2E02-4A84-909B-590F32A4138C}" type="datetime1">
              <a:rPr lang="cs-CZ" smtClean="0"/>
              <a:pPr/>
              <a:t>15.2.2014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B223BB41-44A6-4A65-8069-8E575A191B6C}" type="datetime1">
              <a:rPr lang="cs-CZ" smtClean="0"/>
              <a:pPr/>
              <a:t>15.2.2014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FF549B63-6EDE-4F29-A39E-7852D7FBE283}" type="datetime1">
              <a:rPr lang="cs-CZ" smtClean="0"/>
              <a:pPr/>
              <a:t>15.2.2014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94C7C75D-CF9D-445F-BD73-A73CCA386C08}" type="datetime1">
              <a:rPr lang="cs-CZ" smtClean="0"/>
              <a:pPr/>
              <a:t>15.2.2014</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89E864D0-1790-45B5-A9B0-5688D22ECFFE}" type="datetime1">
              <a:rPr lang="cs-CZ" smtClean="0"/>
              <a:pPr/>
              <a:t>15.2.2014</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404CEFCA-20EC-4AB3-AF2D-9A490D300E25}" type="datetime1">
              <a:rPr lang="cs-CZ" smtClean="0"/>
              <a:pPr/>
              <a:t>15.2.2014</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2F3495F3-4003-45DA-9DF4-CC75CDA7B14D}" type="datetime1">
              <a:rPr lang="cs-CZ" smtClean="0"/>
              <a:pPr/>
              <a:t>15.2.2014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0BC04423-FC15-4EB5-B0D3-22CFD1126AAE}" type="datetime1">
              <a:rPr lang="cs-CZ" smtClean="0"/>
              <a:pPr/>
              <a:t>15.2.2014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3A848FC3-B950-4E95-A74E-C70677F504EF}" type="datetime1">
              <a:rPr lang="cs-CZ" smtClean="0"/>
              <a:pPr/>
              <a:t>15.2.2014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75310004-D487-4809-83A9-F407D0473269}" type="datetime1">
              <a:rPr lang="cs-CZ" smtClean="0"/>
              <a:pPr/>
              <a:t>15.2.2014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E88C2A-C261-4A09-9761-D131B7CD57C5}" type="datetime1">
              <a:rPr lang="cs-CZ" smtClean="0"/>
              <a:pPr/>
              <a:t>15.2.2014</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A8801-9283-4F38-9138-859C704E7B0D}"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2090663"/>
          </a:xfrm>
        </p:spPr>
        <p:txBody>
          <a:bodyPr>
            <a:normAutofit fontScale="90000"/>
          </a:bodyPr>
          <a:lstStyle/>
          <a:p>
            <a:r>
              <a:rPr lang="cs-CZ" sz="4800" b="1" dirty="0" smtClean="0">
                <a:solidFill>
                  <a:srgbClr val="FF0000"/>
                </a:solidFill>
              </a:rPr>
              <a:t>Usedlosti obce Úročnice</a:t>
            </a:r>
            <a:r>
              <a:rPr lang="cs-CZ" b="1" dirty="0" smtClean="0"/>
              <a:t/>
            </a:r>
            <a:br>
              <a:rPr lang="cs-CZ" b="1" dirty="0" smtClean="0"/>
            </a:br>
            <a:r>
              <a:rPr lang="cs-CZ" sz="2800" dirty="0" smtClean="0"/>
              <a:t>Názvy obce v historii – </a:t>
            </a:r>
            <a:r>
              <a:rPr lang="cs-CZ" sz="2800" dirty="0" smtClean="0">
                <a:solidFill>
                  <a:srgbClr val="FF0000"/>
                </a:solidFill>
              </a:rPr>
              <a:t>Úročná (Úroční, Ouroční) Lhota, Ouročnice, Aurocznitz, Auročná Lhota, Auročnitz, Úročnice</a:t>
            </a:r>
            <a:r>
              <a:rPr lang="cs-CZ" sz="2800" dirty="0" smtClean="0"/>
              <a:t>.</a:t>
            </a:r>
            <a:r>
              <a:rPr lang="cs-CZ" sz="2200" dirty="0" smtClean="0"/>
              <a:t/>
            </a:r>
            <a:br>
              <a:rPr lang="cs-CZ" sz="2200" dirty="0" smtClean="0"/>
            </a:br>
            <a:r>
              <a:rPr lang="cs-CZ" sz="3100" dirty="0" smtClean="0"/>
              <a:t>Č. p. 1 až 59</a:t>
            </a:r>
            <a:endParaRPr lang="cs-CZ" sz="3100" b="1" dirty="0"/>
          </a:p>
        </p:txBody>
      </p:sp>
      <p:sp>
        <p:nvSpPr>
          <p:cNvPr id="3" name="Podnadpis 2"/>
          <p:cNvSpPr>
            <a:spLocks noGrp="1"/>
          </p:cNvSpPr>
          <p:nvPr>
            <p:ph type="subTitle" idx="1"/>
          </p:nvPr>
        </p:nvSpPr>
        <p:spPr>
          <a:xfrm>
            <a:off x="1571604" y="5000636"/>
            <a:ext cx="6400800" cy="792088"/>
          </a:xfrm>
        </p:spPr>
        <p:txBody>
          <a:bodyPr>
            <a:noAutofit/>
          </a:bodyPr>
          <a:lstStyle/>
          <a:p>
            <a:r>
              <a:rPr lang="cs-CZ" sz="1800" dirty="0" smtClean="0"/>
              <a:t>Josef VELÍŠEK,</a:t>
            </a:r>
          </a:p>
          <a:p>
            <a:r>
              <a:rPr lang="cs-CZ" sz="1800" dirty="0" smtClean="0"/>
              <a:t> Úročnice 2014</a:t>
            </a:r>
            <a:endParaRPr lang="cs-CZ" sz="1800"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a:t>
            </a:fld>
            <a:endParaRPr lang="cs-CZ" dirty="0"/>
          </a:p>
        </p:txBody>
      </p:sp>
      <p:pic>
        <p:nvPicPr>
          <p:cNvPr id="5" name="Picture 2" descr="F:\Starý disk\Dokumenty\Obrázky-historie\A_Úročnice\20081005_02.JPG"/>
          <p:cNvPicPr>
            <a:picLocks noChangeAspect="1" noChangeArrowheads="1"/>
          </p:cNvPicPr>
          <p:nvPr/>
        </p:nvPicPr>
        <p:blipFill>
          <a:blip r:embed="rId2" cstate="print"/>
          <a:srcRect/>
          <a:stretch>
            <a:fillRect/>
          </a:stretch>
        </p:blipFill>
        <p:spPr bwMode="auto">
          <a:xfrm>
            <a:off x="-6400800" y="-11201400"/>
            <a:ext cx="2160000" cy="2880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Historie obce</a:t>
            </a:r>
            <a:endParaRPr lang="cs-CZ" dirty="0">
              <a:solidFill>
                <a:srgbClr val="FF0000"/>
              </a:solidFill>
            </a:endParaRPr>
          </a:p>
        </p:txBody>
      </p:sp>
      <p:sp>
        <p:nvSpPr>
          <p:cNvPr id="3" name="Zástupný symbol pro obsah 2"/>
          <p:cNvSpPr>
            <a:spLocks noGrp="1"/>
          </p:cNvSpPr>
          <p:nvPr>
            <p:ph idx="1"/>
          </p:nvPr>
        </p:nvSpPr>
        <p:spPr/>
        <p:txBody>
          <a:bodyPr>
            <a:normAutofit fontScale="85000" lnSpcReduction="20000"/>
          </a:bodyPr>
          <a:lstStyle/>
          <a:p>
            <a:pPr>
              <a:buNone/>
            </a:pPr>
            <a:r>
              <a:rPr lang="cs-CZ" dirty="0" smtClean="0"/>
              <a:t>Osnova:</a:t>
            </a:r>
          </a:p>
          <a:p>
            <a:r>
              <a:rPr lang="cs-CZ" dirty="0" smtClean="0"/>
              <a:t>Úvod.</a:t>
            </a:r>
          </a:p>
          <a:p>
            <a:r>
              <a:rPr lang="cs-CZ" dirty="0" smtClean="0"/>
              <a:t>Literatura.</a:t>
            </a:r>
          </a:p>
          <a:p>
            <a:r>
              <a:rPr lang="cs-CZ" dirty="0" smtClean="0"/>
              <a:t>Příklady z archivu.</a:t>
            </a:r>
          </a:p>
          <a:p>
            <a:r>
              <a:rPr lang="cs-CZ" dirty="0" smtClean="0"/>
              <a:t>Mapa obce – stabilní katastr 1840</a:t>
            </a:r>
            <a:r>
              <a:rPr lang="cs-CZ" dirty="0" smtClean="0"/>
              <a:t>.</a:t>
            </a:r>
          </a:p>
          <a:p>
            <a:r>
              <a:rPr lang="cs-CZ" dirty="0" smtClean="0"/>
              <a:t>Mapa obce – indikační skica 1840.</a:t>
            </a:r>
            <a:endParaRPr lang="cs-CZ" dirty="0" smtClean="0"/>
          </a:p>
          <a:p>
            <a:r>
              <a:rPr lang="cs-CZ" dirty="0" smtClean="0"/>
              <a:t>Mapa obce 1950.</a:t>
            </a:r>
          </a:p>
          <a:p>
            <a:r>
              <a:rPr lang="cs-CZ" dirty="0" smtClean="0"/>
              <a:t>Mapa obce – rok 2014.</a:t>
            </a:r>
          </a:p>
          <a:p>
            <a:r>
              <a:rPr lang="cs-CZ" dirty="0" smtClean="0"/>
              <a:t>Usedlosti č. p. 1 až 59.</a:t>
            </a:r>
          </a:p>
          <a:p>
            <a:r>
              <a:rPr lang="cs-CZ" dirty="0" smtClean="0"/>
              <a:t>Závěr.	</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a:t>
            </a:fld>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50106"/>
          </a:xfrm>
        </p:spPr>
        <p:txBody>
          <a:bodyPr/>
          <a:lstStyle/>
          <a:p>
            <a:r>
              <a:rPr lang="cs-CZ" b="1" dirty="0" smtClean="0">
                <a:solidFill>
                  <a:srgbClr val="FF0000"/>
                </a:solidFill>
              </a:rPr>
              <a:t>Úvod</a:t>
            </a:r>
            <a:endParaRPr lang="cs-CZ" b="1" dirty="0">
              <a:solidFill>
                <a:srgbClr val="FF0000"/>
              </a:solidFill>
            </a:endParaRPr>
          </a:p>
        </p:txBody>
      </p:sp>
      <p:sp>
        <p:nvSpPr>
          <p:cNvPr id="3" name="Zástupný symbol pro obsah 2"/>
          <p:cNvSpPr>
            <a:spLocks noGrp="1"/>
          </p:cNvSpPr>
          <p:nvPr>
            <p:ph idx="1"/>
          </p:nvPr>
        </p:nvSpPr>
        <p:spPr>
          <a:xfrm>
            <a:off x="457200" y="1124745"/>
            <a:ext cx="8229600" cy="4733148"/>
          </a:xfrm>
        </p:spPr>
        <p:txBody>
          <a:bodyPr>
            <a:noAutofit/>
          </a:bodyPr>
          <a:lstStyle/>
          <a:p>
            <a:pPr algn="just"/>
            <a:r>
              <a:rPr lang="cs-CZ" dirty="0" smtClean="0"/>
              <a:t>Přednáška by měla uvést důležité okamžiky z historie jednotlivých usedlostí obce </a:t>
            </a:r>
            <a:r>
              <a:rPr lang="cs-CZ" dirty="0" smtClean="0">
                <a:solidFill>
                  <a:srgbClr val="FF0000"/>
                </a:solidFill>
              </a:rPr>
              <a:t>Úročnice</a:t>
            </a:r>
            <a:r>
              <a:rPr lang="cs-CZ" dirty="0" smtClean="0"/>
              <a:t>. Od jejich vzniku, resp. prvních zmínkách o nich až do roku 1943. Dále pak informace o majitelích, rozsahu usedlostí, hodnotě majetku a význačných obyvatelích.</a:t>
            </a:r>
          </a:p>
          <a:p>
            <a:r>
              <a:rPr lang="cs-CZ" dirty="0" smtClean="0">
                <a:solidFill>
                  <a:srgbClr val="FF0000"/>
                </a:solidFill>
              </a:rPr>
              <a:t>Poděkování</a:t>
            </a:r>
            <a:r>
              <a:rPr lang="cs-CZ" dirty="0" smtClean="0"/>
              <a:t> - Jan Havelka nejstr., Marie Velíšková, Božena Dřízhalová, Anežka Nováková, Otto Stojánek, Josef Hubínek, Jiřina Kloudová.</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a:t>
            </a:fld>
            <a:endParaRPr lang="cs-CZ"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p:spPr>
        <p:txBody>
          <a:bodyPr/>
          <a:lstStyle/>
          <a:p>
            <a:r>
              <a:rPr lang="cs-CZ" dirty="0" smtClean="0">
                <a:solidFill>
                  <a:srgbClr val="FF0000"/>
                </a:solidFill>
              </a:rPr>
              <a:t>Literatura, materiály</a:t>
            </a:r>
            <a:endParaRPr lang="cs-CZ" dirty="0">
              <a:solidFill>
                <a:srgbClr val="FF0000"/>
              </a:solidFill>
            </a:endParaRPr>
          </a:p>
        </p:txBody>
      </p:sp>
      <p:sp>
        <p:nvSpPr>
          <p:cNvPr id="3" name="Zástupný symbol pro obsah 2"/>
          <p:cNvSpPr>
            <a:spLocks noGrp="1"/>
          </p:cNvSpPr>
          <p:nvPr>
            <p:ph idx="1"/>
          </p:nvPr>
        </p:nvSpPr>
        <p:spPr>
          <a:xfrm>
            <a:off x="457200" y="1124744"/>
            <a:ext cx="8229600" cy="5001419"/>
          </a:xfrm>
        </p:spPr>
        <p:txBody>
          <a:bodyPr>
            <a:normAutofit fontScale="77500" lnSpcReduction="20000"/>
          </a:bodyPr>
          <a:lstStyle/>
          <a:p>
            <a:r>
              <a:rPr lang="cs-CZ" dirty="0" smtClean="0"/>
              <a:t>Matriky far ve Václavicích, Benešově a Týnci nad Sázavou.</a:t>
            </a:r>
          </a:p>
          <a:p>
            <a:r>
              <a:rPr lang="cs-CZ" dirty="0" smtClean="0"/>
              <a:t>Úročenská rychta léta 1590 – 1674.</a:t>
            </a:r>
          </a:p>
          <a:p>
            <a:r>
              <a:rPr lang="cs-CZ" dirty="0" smtClean="0"/>
              <a:t>Odhad panství konopišťského rok 1715.</a:t>
            </a:r>
          </a:p>
          <a:p>
            <a:r>
              <a:rPr lang="cs-CZ" dirty="0" smtClean="0"/>
              <a:t>Gruntovní kniha rychty Ouročenské léta 1756 – 1883.</a:t>
            </a:r>
          </a:p>
          <a:p>
            <a:r>
              <a:rPr lang="cs-CZ" dirty="0" smtClean="0"/>
              <a:t>Registra panství Konopiště – Rychta Auroczenska – Ves Aurocznicze.</a:t>
            </a:r>
          </a:p>
          <a:p>
            <a:r>
              <a:rPr lang="cs-CZ" dirty="0" smtClean="0"/>
              <a:t>Urbární soupis panství Konopiště rok 1773.</a:t>
            </a:r>
          </a:p>
          <a:p>
            <a:r>
              <a:rPr lang="cs-CZ" dirty="0" smtClean="0"/>
              <a:t>Antonín Pinkas, rychta Ouročenská.</a:t>
            </a:r>
          </a:p>
          <a:p>
            <a:r>
              <a:rPr lang="cs-CZ" dirty="0" smtClean="0"/>
              <a:t>Katastr obce Bukovany.</a:t>
            </a:r>
          </a:p>
          <a:p>
            <a:r>
              <a:rPr lang="cs-CZ" dirty="0" smtClean="0"/>
              <a:t>Popisy hranic katastru obcí panství Konopiště.</a:t>
            </a:r>
          </a:p>
          <a:p>
            <a:r>
              <a:rPr lang="cs-CZ" dirty="0" smtClean="0"/>
              <a:t>Matriky SDH Úročnice.</a:t>
            </a:r>
          </a:p>
          <a:p>
            <a:r>
              <a:rPr lang="cs-CZ" dirty="0" smtClean="0"/>
              <a:t>Pamětní kniha obce Úročnice.</a:t>
            </a:r>
          </a:p>
          <a:p>
            <a:r>
              <a:rPr lang="cs-CZ" dirty="0" smtClean="0"/>
              <a:t>a další.</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a:t>
            </a:fld>
            <a:endParaRPr lang="cs-CZ"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fontScale="90000"/>
          </a:bodyPr>
          <a:lstStyle/>
          <a:p>
            <a:r>
              <a:rPr lang="cs-CZ" dirty="0" smtClean="0">
                <a:solidFill>
                  <a:srgbClr val="FF0000"/>
                </a:solidFill>
              </a:rPr>
              <a:t>Příklad  stránky z archivu</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a:t>
            </a:fld>
            <a:endParaRPr lang="cs-CZ" dirty="0"/>
          </a:p>
        </p:txBody>
      </p:sp>
      <p:pic>
        <p:nvPicPr>
          <p:cNvPr id="9" name="Picture 2" descr="C:\Users\Michal\Desktop\Bez názvu.jpg"/>
          <p:cNvPicPr>
            <a:picLocks noGrp="1" noChangeAspect="1" noChangeArrowheads="1"/>
          </p:cNvPicPr>
          <p:nvPr>
            <p:ph idx="1"/>
          </p:nvPr>
        </p:nvPicPr>
        <p:blipFill>
          <a:blip r:embed="rId2" cstate="print"/>
          <a:srcRect/>
          <a:stretch>
            <a:fillRect/>
          </a:stretch>
        </p:blipFill>
        <p:spPr bwMode="auto">
          <a:xfrm>
            <a:off x="548922" y="1600200"/>
            <a:ext cx="8046156" cy="4525963"/>
          </a:xfrm>
          <a:prstGeom prst="rect">
            <a:avLst/>
          </a:prstGeom>
          <a:noFill/>
        </p:spPr>
      </p:pic>
      <p:pic>
        <p:nvPicPr>
          <p:cNvPr id="11" name="Picture 2" descr="C:\Users\Michal\Desktop\Bez názvu.jpg"/>
          <p:cNvPicPr>
            <a:picLocks noChangeAspect="1" noChangeArrowheads="1"/>
          </p:cNvPicPr>
          <p:nvPr/>
        </p:nvPicPr>
        <p:blipFill>
          <a:blip r:embed="rId2" cstate="print"/>
          <a:srcRect/>
          <a:stretch>
            <a:fillRect/>
          </a:stretch>
        </p:blipFill>
        <p:spPr bwMode="auto">
          <a:xfrm>
            <a:off x="539552" y="1628800"/>
            <a:ext cx="8046156" cy="4525963"/>
          </a:xfrm>
          <a:prstGeom prst="rect">
            <a:avLst/>
          </a:prstGeom>
          <a:noFill/>
        </p:spPr>
      </p:pic>
      <p:sp>
        <p:nvSpPr>
          <p:cNvPr id="13" name="TextovéPole 12"/>
          <p:cNvSpPr txBox="1"/>
          <p:nvPr/>
        </p:nvSpPr>
        <p:spPr>
          <a:xfrm>
            <a:off x="4211960" y="1628800"/>
            <a:ext cx="4032448" cy="4524315"/>
          </a:xfrm>
          <a:prstGeom prst="rect">
            <a:avLst/>
          </a:prstGeom>
          <a:noFill/>
        </p:spPr>
        <p:txBody>
          <a:bodyPr wrap="square" rtlCol="0">
            <a:spAutoFit/>
          </a:bodyPr>
          <a:lstStyle/>
          <a:p>
            <a:pPr algn="ctr"/>
            <a:r>
              <a:rPr lang="cs-CZ" dirty="0" smtClean="0"/>
              <a:t>Rychta  Auročenská – Ves Auročnice </a:t>
            </a:r>
          </a:p>
          <a:p>
            <a:pPr algn="just"/>
            <a:r>
              <a:rPr lang="cs-CZ" dirty="0" smtClean="0"/>
              <a:t>Petr Strejček zůstává ve gruntu svém zaplaceném.</a:t>
            </a:r>
          </a:p>
          <a:p>
            <a:pPr algn="just"/>
            <a:r>
              <a:rPr lang="cs-CZ" b="1" dirty="0" smtClean="0"/>
              <a:t>                      Pavel Strejček</a:t>
            </a:r>
          </a:p>
          <a:p>
            <a:pPr algn="just"/>
            <a:r>
              <a:rPr lang="cs-CZ" dirty="0" smtClean="0"/>
              <a:t>Léta 1629 na den obrácení sv. Pavla na svatou víru křesťanskou stalo se porovnání mezi Pavlem Strejčkem a Václavem bratrem jeho, Alžbětou a Ludmilou sestrami jejich. Jakož jest Pavel</a:t>
            </a:r>
          </a:p>
          <a:p>
            <a:pPr algn="just"/>
            <a:r>
              <a:rPr lang="cs-CZ" dirty="0" smtClean="0"/>
              <a:t>zůstal na statku za hospodáře po Petrovi Strejčkovi z toho má vydati Václavovi  bratru svému  podílu 15 kop míšenských, Alžbětě  a Ludmile 10 kopách míšenských, kterýžto peníze by na nejvýše po 3/x každoročně až do zaplacení  platit má a z dluhů  ………</a:t>
            </a:r>
            <a:endParaRPr lang="cs-CZ"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fontScale="90000"/>
          </a:bodyPr>
          <a:lstStyle/>
          <a:p>
            <a:r>
              <a:rPr lang="cs-CZ" sz="3100" dirty="0" smtClean="0">
                <a:solidFill>
                  <a:srgbClr val="FF0000"/>
                </a:solidFill>
              </a:rPr>
              <a:t>Gruntovní kniha rychty Ouročenské léta 1756 – 1883</a:t>
            </a:r>
            <a:r>
              <a:rPr lang="cs-CZ" dirty="0" smtClean="0"/>
              <a:t/>
            </a:r>
            <a:br>
              <a:rPr lang="cs-CZ" dirty="0" smtClean="0"/>
            </a:b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a:t>
            </a:fld>
            <a:endParaRPr lang="cs-CZ" dirty="0"/>
          </a:p>
        </p:txBody>
      </p:sp>
      <p:pic>
        <p:nvPicPr>
          <p:cNvPr id="3074" name="Picture 2" descr="C:\Users\Michal\Desktop\Č. p. 1 - archiv.jpg"/>
          <p:cNvPicPr>
            <a:picLocks noGrp="1" noChangeAspect="1" noChangeArrowheads="1"/>
          </p:cNvPicPr>
          <p:nvPr>
            <p:ph idx="1"/>
          </p:nvPr>
        </p:nvPicPr>
        <p:blipFill>
          <a:blip r:embed="rId2" cstate="print"/>
          <a:srcRect/>
          <a:stretch>
            <a:fillRect/>
          </a:stretch>
        </p:blipFill>
        <p:spPr bwMode="auto">
          <a:xfrm>
            <a:off x="467544" y="1052736"/>
            <a:ext cx="8280920" cy="5462837"/>
          </a:xfrm>
          <a:prstGeom prst="rect">
            <a:avLst/>
          </a:prstGeom>
          <a:noFill/>
        </p:spPr>
      </p:pic>
      <p:sp>
        <p:nvSpPr>
          <p:cNvPr id="6" name="Obdélník 5"/>
          <p:cNvSpPr/>
          <p:nvPr/>
        </p:nvSpPr>
        <p:spPr>
          <a:xfrm>
            <a:off x="4427984" y="1124745"/>
            <a:ext cx="4176464" cy="5909310"/>
          </a:xfrm>
          <a:prstGeom prst="rect">
            <a:avLst/>
          </a:prstGeom>
        </p:spPr>
        <p:txBody>
          <a:bodyPr wrap="square">
            <a:spAutoFit/>
          </a:bodyPr>
          <a:lstStyle/>
          <a:p>
            <a:r>
              <a:rPr lang="cs-CZ" sz="1900" b="1" dirty="0" smtClean="0"/>
              <a:t>Archiv SOA Praha – velkostatek Konopiště</a:t>
            </a:r>
          </a:p>
          <a:p>
            <a:endParaRPr lang="cs-CZ" sz="1900" dirty="0" smtClean="0"/>
          </a:p>
          <a:p>
            <a:pPr algn="ctr"/>
            <a:r>
              <a:rPr lang="cs-CZ" sz="2000" b="1" dirty="0" smtClean="0"/>
              <a:t>Auročnice</a:t>
            </a:r>
          </a:p>
          <a:p>
            <a:pPr algn="ctr"/>
            <a:endParaRPr lang="cs-CZ" sz="2000" b="1" dirty="0" smtClean="0"/>
          </a:p>
          <a:p>
            <a:pPr algn="ctr"/>
            <a:r>
              <a:rPr lang="cs-CZ" sz="1900" dirty="0" smtClean="0"/>
              <a:t>Číslo domu 1.</a:t>
            </a:r>
          </a:p>
          <a:p>
            <a:pPr algn="ctr"/>
            <a:endParaRPr lang="cs-CZ" sz="1900" dirty="0" smtClean="0"/>
          </a:p>
          <a:p>
            <a:pPr algn="ctr"/>
            <a:r>
              <a:rPr lang="cs-CZ" sz="1900" b="1" dirty="0" smtClean="0"/>
              <a:t>Václav Kříž</a:t>
            </a:r>
          </a:p>
          <a:p>
            <a:pPr algn="just"/>
            <a:r>
              <a:rPr lang="cs-CZ" sz="1900" dirty="0" smtClean="0"/>
              <a:t>Léta Páně 1764 dne 24. února ujal Václav Kříž tuto chalupu od své tchýně vdovy Prokšíkovy, …… (při odevzdání bylo odhadnuto) totiž.</a:t>
            </a:r>
          </a:p>
          <a:p>
            <a:pPr algn="just"/>
            <a:endParaRPr lang="cs-CZ" sz="1900" dirty="0" smtClean="0"/>
          </a:p>
          <a:p>
            <a:pPr algn="just"/>
            <a:r>
              <a:rPr lang="cs-CZ" sz="1900" dirty="0" smtClean="0"/>
              <a:t>Stavení celé sešlé za         7 kop míš.</a:t>
            </a:r>
          </a:p>
          <a:p>
            <a:pPr algn="just"/>
            <a:r>
              <a:rPr lang="cs-CZ" sz="1900" dirty="0" smtClean="0"/>
              <a:t>Pole oseté 2 strychy          4 kopy míš.</a:t>
            </a:r>
          </a:p>
          <a:p>
            <a:pPr algn="just"/>
            <a:r>
              <a:rPr lang="cs-CZ" sz="1900" dirty="0" smtClean="0"/>
              <a:t>Pole neoseté 4 strychy     4 kopy míš. </a:t>
            </a:r>
          </a:p>
          <a:p>
            <a:pPr algn="just"/>
            <a:endParaRPr lang="cs-CZ" dirty="0" smtClean="0"/>
          </a:p>
          <a:p>
            <a:pPr algn="just"/>
            <a:endParaRPr lang="cs-CZ" dirty="0" smtClean="0"/>
          </a:p>
          <a:p>
            <a:endParaRPr lang="cs-CZ" dirty="0" smtClean="0"/>
          </a:p>
          <a:p>
            <a:endParaRPr lang="cs-CZ"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260648"/>
            <a:ext cx="8229600" cy="778098"/>
          </a:xfrm>
        </p:spPr>
        <p:txBody>
          <a:bodyPr>
            <a:noAutofit/>
          </a:bodyPr>
          <a:lstStyle/>
          <a:p>
            <a:r>
              <a:rPr lang="cs-CZ" sz="2800" dirty="0" smtClean="0">
                <a:solidFill>
                  <a:srgbClr val="FF0000"/>
                </a:solidFill>
              </a:rPr>
              <a:t>Matrika Benešov 01 –</a:t>
            </a:r>
            <a:br>
              <a:rPr lang="cs-CZ" sz="2800" dirty="0" smtClean="0">
                <a:solidFill>
                  <a:srgbClr val="FF0000"/>
                </a:solidFill>
              </a:rPr>
            </a:br>
            <a:r>
              <a:rPr lang="cs-CZ" sz="2800" dirty="0" smtClean="0">
                <a:solidFill>
                  <a:srgbClr val="FF0000"/>
                </a:solidFill>
              </a:rPr>
              <a:t>matrika narozených 1623 až 1630</a:t>
            </a:r>
            <a:endParaRPr lang="cs-CZ" sz="2800"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a:t>
            </a:fld>
            <a:endParaRPr lang="cs-CZ" dirty="0"/>
          </a:p>
        </p:txBody>
      </p:sp>
      <p:pic>
        <p:nvPicPr>
          <p:cNvPr id="2050" name="Picture 2" descr="C:\Users\Michal\Desktop\Matrika - 1623.png"/>
          <p:cNvPicPr>
            <a:picLocks noGrp="1" noChangeAspect="1" noChangeArrowheads="1"/>
          </p:cNvPicPr>
          <p:nvPr>
            <p:ph idx="1"/>
          </p:nvPr>
        </p:nvPicPr>
        <p:blipFill>
          <a:blip r:embed="rId2" cstate="print"/>
          <a:srcRect/>
          <a:stretch>
            <a:fillRect/>
          </a:stretch>
        </p:blipFill>
        <p:spPr bwMode="auto">
          <a:xfrm>
            <a:off x="395536" y="1302560"/>
            <a:ext cx="4896544" cy="4852203"/>
          </a:xfrm>
          <a:prstGeom prst="rect">
            <a:avLst/>
          </a:prstGeom>
          <a:noFill/>
        </p:spPr>
      </p:pic>
      <p:sp>
        <p:nvSpPr>
          <p:cNvPr id="7" name="Obdélník 6"/>
          <p:cNvSpPr/>
          <p:nvPr/>
        </p:nvSpPr>
        <p:spPr>
          <a:xfrm>
            <a:off x="5004048" y="1340768"/>
            <a:ext cx="3582144" cy="4708981"/>
          </a:xfrm>
          <a:prstGeom prst="rect">
            <a:avLst/>
          </a:prstGeom>
        </p:spPr>
        <p:txBody>
          <a:bodyPr wrap="square">
            <a:spAutoFit/>
          </a:bodyPr>
          <a:lstStyle/>
          <a:p>
            <a:r>
              <a:rPr lang="cs-CZ" sz="2000" b="1" dirty="0" smtClean="0"/>
              <a:t>22 zápis – folio 13</a:t>
            </a:r>
          </a:p>
          <a:p>
            <a:endParaRPr lang="cs-CZ" sz="2000" dirty="0" smtClean="0"/>
          </a:p>
          <a:p>
            <a:r>
              <a:rPr lang="cs-CZ" sz="2000" dirty="0" smtClean="0"/>
              <a:t>Dne 7. května z Auročnice         folio 22</a:t>
            </a:r>
          </a:p>
          <a:p>
            <a:endParaRPr lang="cs-CZ" sz="2000" dirty="0" smtClean="0"/>
          </a:p>
          <a:p>
            <a:r>
              <a:rPr lang="cs-CZ" sz="2000" dirty="0" smtClean="0"/>
              <a:t>Pokřtěna jest dcerka Kateřina Jiříkovi Prozdíkovi (Prokšíkovi ?) s manželkou Annou, kmotři Pavel Strejček, kmotra Alžběta Palaška Dorota …….</a:t>
            </a:r>
          </a:p>
          <a:p>
            <a:endParaRPr lang="cs-CZ" sz="2000" dirty="0" smtClean="0"/>
          </a:p>
          <a:p>
            <a:r>
              <a:rPr lang="cs-CZ" sz="2000" dirty="0" smtClean="0">
                <a:solidFill>
                  <a:srgbClr val="FF0000"/>
                </a:solidFill>
              </a:rPr>
              <a:t>Grunt Prokšíkovský později  č. p. 4.</a:t>
            </a:r>
          </a:p>
          <a:p>
            <a:r>
              <a:rPr lang="cs-CZ" sz="2000" dirty="0" smtClean="0">
                <a:solidFill>
                  <a:srgbClr val="FF0000"/>
                </a:solidFill>
              </a:rPr>
              <a:t>Grunt Strejčkovský, později č. p. 14</a:t>
            </a:r>
            <a:endParaRPr lang="cs-CZ" sz="20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Autofit/>
          </a:bodyPr>
          <a:lstStyle/>
          <a:p>
            <a:r>
              <a:rPr lang="cs-CZ" sz="3600" dirty="0" smtClean="0">
                <a:solidFill>
                  <a:srgbClr val="FF0000"/>
                </a:solidFill>
              </a:rPr>
              <a:t>Rok 1840 – stabilní katastr, císařský otisk.</a:t>
            </a:r>
            <a:endParaRPr lang="cs-CZ" sz="3600" dirty="0">
              <a:solidFill>
                <a:srgbClr val="FF0000"/>
              </a:solidFill>
            </a:endParaRPr>
          </a:p>
        </p:txBody>
      </p:sp>
      <p:pic>
        <p:nvPicPr>
          <p:cNvPr id="5" name="Zástupný symbol pro obsah 4" descr="Úročnice mapa.jpg"/>
          <p:cNvPicPr>
            <a:picLocks noGrp="1" noChangeAspect="1"/>
          </p:cNvPicPr>
          <p:nvPr>
            <p:ph idx="1"/>
          </p:nvPr>
        </p:nvPicPr>
        <p:blipFill>
          <a:blip r:embed="rId2" cstate="print"/>
          <a:stretch>
            <a:fillRect/>
          </a:stretch>
        </p:blipFill>
        <p:spPr>
          <a:xfrm>
            <a:off x="457200" y="1124744"/>
            <a:ext cx="8229600" cy="4989855"/>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8</a:t>
            </a:fld>
            <a:endParaRPr lang="cs-CZ"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Indikační skica – „Na návsi“.</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a:t>
            </a:fld>
            <a:endParaRPr lang="cs-CZ"/>
          </a:p>
        </p:txBody>
      </p:sp>
      <p:pic>
        <p:nvPicPr>
          <p:cNvPr id="3074" name="Picture 2" descr="C:\Documents and Settings\Pepca\Plocha\Bez názvu1.bmp"/>
          <p:cNvPicPr>
            <a:picLocks noGrp="1" noChangeAspect="1" noChangeArrowheads="1"/>
          </p:cNvPicPr>
          <p:nvPr>
            <p:ph idx="1"/>
          </p:nvPr>
        </p:nvPicPr>
        <p:blipFill>
          <a:blip r:embed="rId2"/>
          <a:srcRect/>
          <a:stretch>
            <a:fillRect/>
          </a:stretch>
        </p:blipFill>
        <p:spPr bwMode="auto">
          <a:xfrm>
            <a:off x="1214414" y="1285860"/>
            <a:ext cx="6996687" cy="516149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Indikační skica – „Na drahách“.</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a:t>
            </a:fld>
            <a:endParaRPr lang="cs-CZ"/>
          </a:p>
        </p:txBody>
      </p:sp>
      <p:pic>
        <p:nvPicPr>
          <p:cNvPr id="2051" name="Picture 3" descr="C:\Documents and Settings\Pepca\Plocha\Bez názvu.bmp"/>
          <p:cNvPicPr>
            <a:picLocks noGrp="1" noChangeAspect="1" noChangeArrowheads="1"/>
          </p:cNvPicPr>
          <p:nvPr>
            <p:ph idx="1"/>
          </p:nvPr>
        </p:nvPicPr>
        <p:blipFill>
          <a:blip r:embed="rId2"/>
          <a:srcRect/>
          <a:stretch>
            <a:fillRect/>
          </a:stretch>
        </p:blipFill>
        <p:spPr bwMode="auto">
          <a:xfrm>
            <a:off x="1285852" y="1357298"/>
            <a:ext cx="6438795" cy="508245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fontScale="90000"/>
          </a:bodyPr>
          <a:lstStyle/>
          <a:p>
            <a:r>
              <a:rPr lang="cs-CZ" dirty="0" smtClean="0">
                <a:solidFill>
                  <a:srgbClr val="FF0000"/>
                </a:solidFill>
              </a:rPr>
              <a:t>Rok 1950</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11</a:t>
            </a:fld>
            <a:endParaRPr lang="cs-CZ" dirty="0"/>
          </a:p>
        </p:txBody>
      </p:sp>
      <p:pic>
        <p:nvPicPr>
          <p:cNvPr id="1026" name="Picture 2" descr="C:\Users\Michal\Desktop\Usedlosti v roce 1950 - mapa.png"/>
          <p:cNvPicPr>
            <a:picLocks noGrp="1" noChangeAspect="1" noChangeArrowheads="1"/>
          </p:cNvPicPr>
          <p:nvPr>
            <p:ph idx="1"/>
          </p:nvPr>
        </p:nvPicPr>
        <p:blipFill>
          <a:blip r:embed="rId2" cstate="print"/>
          <a:srcRect/>
          <a:stretch>
            <a:fillRect/>
          </a:stretch>
        </p:blipFill>
        <p:spPr bwMode="auto">
          <a:xfrm>
            <a:off x="714348" y="1071546"/>
            <a:ext cx="6624736" cy="5030019"/>
          </a:xfrm>
          <a:prstGeom prst="rect">
            <a:avLst/>
          </a:prstGeom>
          <a:noFill/>
        </p:spPr>
      </p:pic>
      <p:sp>
        <p:nvSpPr>
          <p:cNvPr id="6" name="Obdélník 5"/>
          <p:cNvSpPr/>
          <p:nvPr/>
        </p:nvSpPr>
        <p:spPr>
          <a:xfrm>
            <a:off x="4355976" y="1628800"/>
            <a:ext cx="4176463" cy="3785652"/>
          </a:xfrm>
          <a:prstGeom prst="rect">
            <a:avLst/>
          </a:prstGeom>
        </p:spPr>
        <p:txBody>
          <a:bodyPr wrap="square">
            <a:spAutoFit/>
          </a:bodyPr>
          <a:lstStyle/>
          <a:p>
            <a:r>
              <a:rPr lang="cs-CZ" sz="2000" dirty="0" smtClean="0"/>
              <a:t>Usedlosti v obci Úročnice v roce 1950</a:t>
            </a:r>
          </a:p>
          <a:p>
            <a:endParaRPr lang="cs-CZ" sz="2000" dirty="0" smtClean="0"/>
          </a:p>
          <a:p>
            <a:r>
              <a:rPr lang="cs-CZ" sz="2000" dirty="0" smtClean="0"/>
              <a:t>Fotokopie mapky uvedené v „Pamětní knize obce Úročnice, kreslil kronikář Ladislav Franěk z č. p. 29.</a:t>
            </a:r>
          </a:p>
          <a:p>
            <a:endParaRPr lang="cs-CZ" sz="2000" dirty="0" smtClean="0"/>
          </a:p>
          <a:p>
            <a:r>
              <a:rPr lang="cs-CZ" sz="2000" dirty="0" smtClean="0"/>
              <a:t>58 čísel popisných</a:t>
            </a:r>
          </a:p>
          <a:p>
            <a:r>
              <a:rPr lang="cs-CZ" sz="2000" dirty="0" smtClean="0"/>
              <a:t>Nejvyšší číslo 60.</a:t>
            </a:r>
          </a:p>
          <a:p>
            <a:endParaRPr lang="cs-CZ" sz="2000" dirty="0" smtClean="0"/>
          </a:p>
          <a:p>
            <a:r>
              <a:rPr lang="cs-CZ" sz="2000" dirty="0" smtClean="0"/>
              <a:t>Už není zakresleno č. p. 19 a 59.</a:t>
            </a:r>
          </a:p>
          <a:p>
            <a:endParaRPr lang="cs-CZ" sz="2000" dirty="0" smtClean="0"/>
          </a:p>
          <a:p>
            <a:r>
              <a:rPr lang="cs-CZ" sz="2000" dirty="0" smtClean="0"/>
              <a:t>Č. p. 5 a 35 je ještě na starém místě.</a:t>
            </a:r>
            <a:endParaRPr lang="cs-CZ"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fontScale="90000"/>
          </a:bodyPr>
          <a:lstStyle/>
          <a:p>
            <a:r>
              <a:rPr lang="cs-CZ" sz="4000" dirty="0" smtClean="0">
                <a:solidFill>
                  <a:srgbClr val="FF0000"/>
                </a:solidFill>
              </a:rPr>
              <a:t>Rok 2014</a:t>
            </a:r>
            <a:endParaRPr lang="cs-CZ" sz="4000"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12</a:t>
            </a:fld>
            <a:endParaRPr lang="cs-CZ" dirty="0"/>
          </a:p>
        </p:txBody>
      </p:sp>
      <p:pic>
        <p:nvPicPr>
          <p:cNvPr id="2050" name="Picture 2" descr="C:\Users\Michal\Desktop\Úročnice čp.jpg"/>
          <p:cNvPicPr>
            <a:picLocks noGrp="1" noChangeAspect="1" noChangeArrowheads="1"/>
          </p:cNvPicPr>
          <p:nvPr>
            <p:ph idx="1"/>
          </p:nvPr>
        </p:nvPicPr>
        <p:blipFill>
          <a:blip r:embed="rId2" cstate="print"/>
          <a:srcRect/>
          <a:stretch>
            <a:fillRect/>
          </a:stretch>
        </p:blipFill>
        <p:spPr bwMode="auto">
          <a:xfrm>
            <a:off x="539552" y="908720"/>
            <a:ext cx="8229600" cy="3960440"/>
          </a:xfrm>
          <a:prstGeom prst="rect">
            <a:avLst/>
          </a:prstGeom>
          <a:noFill/>
        </p:spPr>
      </p:pic>
      <p:sp>
        <p:nvSpPr>
          <p:cNvPr id="2051" name="Rectangle 3"/>
          <p:cNvSpPr>
            <a:spLocks noChangeArrowheads="1"/>
          </p:cNvSpPr>
          <p:nvPr/>
        </p:nvSpPr>
        <p:spPr bwMode="auto">
          <a:xfrm>
            <a:off x="755576" y="5157192"/>
            <a:ext cx="8388424" cy="12926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89 usedlostí/rodinných domů</a:t>
            </a:r>
          </a:p>
          <a:p>
            <a:pPr marL="0" marR="0" lvl="0" indent="0" algn="l" defTabSz="914400" rtl="0" eaLnBrk="1" fontAlgn="base" latinLnBrk="0" hangingPunct="1">
              <a:lnSpc>
                <a:spcPct val="100000"/>
              </a:lnSpc>
              <a:spcBef>
                <a:spcPct val="0"/>
              </a:spcBef>
              <a:spcAft>
                <a:spcPct val="0"/>
              </a:spcAft>
              <a:buClrTx/>
              <a:buSzTx/>
              <a:buFontTx/>
              <a:buNone/>
              <a:tabLst/>
            </a:pPr>
            <a:r>
              <a:rPr lang="cs-CZ" sz="1200" dirty="0" smtClean="0">
                <a:latin typeface="Arial" pitchFamily="34" charset="0"/>
                <a:ea typeface="Times New Roman" pitchFamily="18" charset="0"/>
                <a:cs typeface="Arial" pitchFamily="34" charset="0"/>
              </a:rPr>
              <a:t>4 rekreační chalupy/chaty (4 čísla evidenční)</a:t>
            </a:r>
            <a:endParaRPr kumimoji="0" lang="cs-C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cs-CZ" sz="1200" dirty="0" smtClean="0">
                <a:latin typeface="Arial" pitchFamily="34" charset="0"/>
                <a:cs typeface="Arial" pitchFamily="34" charset="0"/>
              </a:rPr>
              <a:t>Nejvyšší číslo popisné 90 (č. p. 89 neobsazeno)</a:t>
            </a:r>
          </a:p>
          <a:p>
            <a:pPr marL="0" marR="0" lvl="0" indent="0" algn="l" defTabSz="914400" rtl="0" eaLnBrk="1" fontAlgn="base" latinLnBrk="0" hangingPunct="1">
              <a:lnSpc>
                <a:spcPct val="100000"/>
              </a:lnSpc>
              <a:spcBef>
                <a:spcPct val="0"/>
              </a:spcBef>
              <a:spcAft>
                <a:spcPct val="0"/>
              </a:spcAft>
              <a:buClrTx/>
              <a:buSzTx/>
              <a:buFontTx/>
              <a:buNone/>
              <a:tabLst/>
            </a:pPr>
            <a:r>
              <a:rPr lang="cs-CZ" sz="1200" dirty="0" smtClean="0">
                <a:latin typeface="Arial" pitchFamily="34" charset="0"/>
                <a:cs typeface="Arial" pitchFamily="34" charset="0"/>
              </a:rPr>
              <a:t>3 rodinné domy rozestavěny</a:t>
            </a:r>
          </a:p>
          <a:p>
            <a:pPr marL="0" marR="0" lvl="0" indent="0" algn="l" defTabSz="914400" rtl="0" eaLnBrk="1" fontAlgn="base"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pitchFamily="34" charset="0"/>
                <a:cs typeface="Arial" pitchFamily="34" charset="0"/>
              </a:rPr>
              <a:t>Č. p. 5, 19, 35 a 59 přiděleny podruhé za zbourané usedlosti</a:t>
            </a:r>
            <a:endParaRPr kumimoji="0" lang="cs-CZ"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50106"/>
          </a:xfrm>
        </p:spPr>
        <p:txBody>
          <a:bodyPr>
            <a:noAutofit/>
          </a:bodyPr>
          <a:lstStyle/>
          <a:p>
            <a:r>
              <a:rPr lang="cs-CZ" sz="2000" b="1" dirty="0" smtClean="0">
                <a:solidFill>
                  <a:srgbClr val="FF0000"/>
                </a:solidFill>
              </a:rPr>
              <a:t>Usedlost č. p. 1 „grunt Valchařovský“ neb „chalupa Prokšíkovská“.</a:t>
            </a:r>
            <a:endParaRPr lang="cs-CZ" sz="2000" b="1" dirty="0">
              <a:solidFill>
                <a:srgbClr val="FF0000"/>
              </a:solidFill>
            </a:endParaRPr>
          </a:p>
        </p:txBody>
      </p:sp>
      <p:sp>
        <p:nvSpPr>
          <p:cNvPr id="3" name="Zástupný symbol pro obsah 2"/>
          <p:cNvSpPr>
            <a:spLocks noGrp="1"/>
          </p:cNvSpPr>
          <p:nvPr>
            <p:ph idx="1"/>
          </p:nvPr>
        </p:nvSpPr>
        <p:spPr/>
        <p:txBody>
          <a:bodyPr/>
          <a:lstStyle/>
          <a:p>
            <a:pPr>
              <a:buNone/>
            </a:pPr>
            <a:r>
              <a:rPr lang="cs-CZ" dirty="0" smtClean="0"/>
              <a:t> </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13</a:t>
            </a:fld>
            <a:endParaRPr lang="cs-CZ" dirty="0"/>
          </a:p>
        </p:txBody>
      </p:sp>
      <p:pic>
        <p:nvPicPr>
          <p:cNvPr id="5" name="Obrázek 4" descr="Mapa_1.jpg"/>
          <p:cNvPicPr>
            <a:picLocks noChangeAspect="1"/>
          </p:cNvPicPr>
          <p:nvPr/>
        </p:nvPicPr>
        <p:blipFill>
          <a:blip r:embed="rId2" cstate="print"/>
          <a:stretch>
            <a:fillRect/>
          </a:stretch>
        </p:blipFill>
        <p:spPr>
          <a:xfrm>
            <a:off x="683568" y="934050"/>
            <a:ext cx="7324723" cy="517147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68280"/>
          </a:xfrm>
        </p:spPr>
        <p:txBody>
          <a:bodyPr>
            <a:normAutofit fontScale="90000"/>
          </a:bodyPr>
          <a:lstStyle/>
          <a:p>
            <a:r>
              <a:rPr lang="cs-CZ" sz="2000" b="1" dirty="0" smtClean="0"/>
              <a:t>Usedlost č. p. 1 – „grunt Valchařovský“ neb „chalupa Prokšíkovská“.</a:t>
            </a:r>
            <a:endParaRPr lang="cs-CZ" sz="2000" b="1" dirty="0"/>
          </a:p>
        </p:txBody>
      </p:sp>
      <p:sp>
        <p:nvSpPr>
          <p:cNvPr id="3" name="Zástupný symbol pro obsah 2"/>
          <p:cNvSpPr>
            <a:spLocks noGrp="1"/>
          </p:cNvSpPr>
          <p:nvPr>
            <p:ph idx="1"/>
          </p:nvPr>
        </p:nvSpPr>
        <p:spPr>
          <a:xfrm>
            <a:off x="467544" y="764704"/>
            <a:ext cx="8424936" cy="5472608"/>
          </a:xfrm>
        </p:spPr>
        <p:txBody>
          <a:bodyPr>
            <a:noAutofit/>
          </a:bodyPr>
          <a:lstStyle/>
          <a:p>
            <a:pPr algn="just"/>
            <a:r>
              <a:rPr lang="cs-CZ" sz="1600" b="1" dirty="0" smtClean="0"/>
              <a:t>1592 – Jan a Kateřina Prokšíkovi</a:t>
            </a:r>
            <a:r>
              <a:rPr lang="cs-CZ" sz="1600" dirty="0" smtClean="0"/>
              <a:t>,  syn Jan.</a:t>
            </a:r>
          </a:p>
          <a:p>
            <a:pPr algn="just"/>
            <a:r>
              <a:rPr lang="cs-CZ" sz="1600" b="1" dirty="0" smtClean="0"/>
              <a:t>1593 – Jan Prokšík</a:t>
            </a:r>
            <a:r>
              <a:rPr lang="cs-CZ" sz="1600" dirty="0" smtClean="0"/>
              <a:t> koupil od </a:t>
            </a:r>
            <a:r>
              <a:rPr lang="cs-CZ" sz="1600" b="1" dirty="0" smtClean="0"/>
              <a:t>Kateřiny, </a:t>
            </a:r>
            <a:r>
              <a:rPr lang="cs-CZ" sz="1600" dirty="0" smtClean="0"/>
              <a:t>vdovy po </a:t>
            </a:r>
            <a:r>
              <a:rPr lang="cs-CZ" sz="1600" b="1" dirty="0" smtClean="0"/>
              <a:t>Janovi Prokšíkovi </a:t>
            </a:r>
            <a:r>
              <a:rPr lang="cs-CZ" sz="1600" i="1" dirty="0" smtClean="0"/>
              <a:t>za 50 kop míš.</a:t>
            </a:r>
          </a:p>
          <a:p>
            <a:pPr algn="just"/>
            <a:r>
              <a:rPr lang="cs-CZ" sz="1600" b="1" dirty="0" smtClean="0"/>
              <a:t>1628 – Jiřík Prokšík </a:t>
            </a:r>
            <a:r>
              <a:rPr lang="cs-CZ" sz="1600" dirty="0" smtClean="0"/>
              <a:t>koupil při soudu obecném na zámku Konopiště grunt po </a:t>
            </a:r>
            <a:r>
              <a:rPr lang="cs-CZ" sz="1600" dirty="0" smtClean="0">
                <a:solidFill>
                  <a:srgbClr val="00B0F0"/>
                </a:solidFill>
              </a:rPr>
              <a:t>nezvěstném</a:t>
            </a:r>
            <a:r>
              <a:rPr lang="cs-CZ" sz="1600" dirty="0" smtClean="0"/>
              <a:t> </a:t>
            </a:r>
            <a:r>
              <a:rPr lang="cs-CZ" sz="1600" b="1" dirty="0" smtClean="0"/>
              <a:t>Janovi Prokšíkovi </a:t>
            </a:r>
            <a:r>
              <a:rPr lang="cs-CZ" sz="1600" dirty="0" smtClean="0"/>
              <a:t>(sirotci Petr, Jakub, Mandelína, Matěj).</a:t>
            </a:r>
          </a:p>
          <a:p>
            <a:pPr algn="just"/>
            <a:r>
              <a:rPr lang="cs-CZ" sz="1600" b="1" dirty="0" smtClean="0"/>
              <a:t>1674 – Tomáš Prokšík </a:t>
            </a:r>
            <a:r>
              <a:rPr lang="cs-CZ" sz="1600" dirty="0" smtClean="0"/>
              <a:t>ujal po otci </a:t>
            </a:r>
            <a:r>
              <a:rPr lang="cs-CZ" sz="1600" b="1" dirty="0" smtClean="0"/>
              <a:t>Jiříkovi Prokšíkovi </a:t>
            </a:r>
            <a:r>
              <a:rPr lang="cs-CZ" sz="1600" dirty="0" smtClean="0"/>
              <a:t>(další děti Václav, Mandelína, Jakub).</a:t>
            </a:r>
          </a:p>
          <a:p>
            <a:pPr algn="just"/>
            <a:r>
              <a:rPr lang="cs-CZ" sz="1600" b="1" dirty="0" smtClean="0"/>
              <a:t>1700 </a:t>
            </a:r>
            <a:r>
              <a:rPr lang="cs-CZ" sz="1600" dirty="0" smtClean="0"/>
              <a:t>- první zmínka </a:t>
            </a:r>
            <a:r>
              <a:rPr lang="cs-CZ" sz="1600" b="1" dirty="0" smtClean="0"/>
              <a:t>– „grunt Valchařovský“.</a:t>
            </a:r>
            <a:endParaRPr lang="cs-CZ" sz="1600" dirty="0" smtClean="0"/>
          </a:p>
          <a:p>
            <a:pPr algn="just"/>
            <a:r>
              <a:rPr lang="cs-CZ" sz="1600" b="1" dirty="0" smtClean="0"/>
              <a:t>1715 </a:t>
            </a:r>
            <a:r>
              <a:rPr lang="cs-CZ" sz="1600" dirty="0" smtClean="0"/>
              <a:t>- grunt zmiňován v odhadu konopišťského panství. </a:t>
            </a:r>
          </a:p>
          <a:p>
            <a:pPr algn="just"/>
            <a:r>
              <a:rPr lang="cs-CZ" sz="1600" dirty="0" smtClean="0"/>
              <a:t>Před</a:t>
            </a:r>
            <a:r>
              <a:rPr lang="cs-CZ" sz="1600" b="1" dirty="0" smtClean="0"/>
              <a:t> 1750 – Prokšík, </a:t>
            </a:r>
            <a:r>
              <a:rPr lang="cs-CZ" sz="1600" dirty="0" smtClean="0"/>
              <a:t>po jeho smrti vdova </a:t>
            </a:r>
            <a:r>
              <a:rPr lang="cs-CZ" sz="1600" b="1" dirty="0" smtClean="0"/>
              <a:t>Prokšíková.</a:t>
            </a:r>
            <a:endParaRPr lang="cs-CZ" sz="1600" dirty="0" smtClean="0"/>
          </a:p>
          <a:p>
            <a:pPr algn="just"/>
            <a:r>
              <a:rPr lang="cs-CZ" sz="1600" dirty="0" smtClean="0"/>
              <a:t>1750 - výměra gruntu </a:t>
            </a:r>
            <a:r>
              <a:rPr lang="cs-CZ" sz="1600" dirty="0" smtClean="0">
                <a:solidFill>
                  <a:srgbClr val="0070C0"/>
                </a:solidFill>
              </a:rPr>
              <a:t>8 jiter  664</a:t>
            </a:r>
            <a:r>
              <a:rPr lang="cs-CZ" sz="1600" baseline="30000" dirty="0" smtClean="0">
                <a:solidFill>
                  <a:srgbClr val="0070C0"/>
                </a:solidFill>
              </a:rPr>
              <a:t>oo</a:t>
            </a:r>
            <a:r>
              <a:rPr lang="cs-CZ" sz="1600" dirty="0" smtClean="0">
                <a:solidFill>
                  <a:srgbClr val="0070C0"/>
                </a:solidFill>
              </a:rPr>
              <a:t> </a:t>
            </a:r>
            <a:r>
              <a:rPr lang="cs-CZ" sz="1600" dirty="0" smtClean="0"/>
              <a:t>pozemků.</a:t>
            </a:r>
          </a:p>
          <a:p>
            <a:pPr algn="just"/>
            <a:r>
              <a:rPr lang="cs-CZ" sz="1600" b="1" dirty="0" smtClean="0"/>
              <a:t>1764 - </a:t>
            </a:r>
            <a:r>
              <a:rPr lang="cs-CZ" sz="1600" dirty="0" smtClean="0"/>
              <a:t>uvádí se </a:t>
            </a:r>
            <a:r>
              <a:rPr lang="cs-CZ" sz="1600" b="1" dirty="0" smtClean="0"/>
              <a:t>„chalupa Prokšíkovská neb Valchařovská“, </a:t>
            </a:r>
            <a:r>
              <a:rPr lang="cs-CZ" sz="1600" dirty="0" smtClean="0"/>
              <a:t>vdova - dcera </a:t>
            </a:r>
            <a:r>
              <a:rPr lang="cs-CZ" sz="1600" b="1" dirty="0" smtClean="0"/>
              <a:t>Dorota Prokšíková </a:t>
            </a:r>
            <a:r>
              <a:rPr lang="cs-CZ" sz="1600" dirty="0" smtClean="0"/>
              <a:t>provdala se za </a:t>
            </a:r>
            <a:r>
              <a:rPr lang="cs-CZ" sz="1600" b="1" dirty="0" smtClean="0"/>
              <a:t>Václava Kříže.</a:t>
            </a:r>
            <a:endParaRPr lang="cs-CZ" sz="1600" dirty="0" smtClean="0"/>
          </a:p>
          <a:p>
            <a:pPr algn="just"/>
            <a:r>
              <a:rPr lang="cs-CZ" sz="1600" i="1" dirty="0" smtClean="0"/>
              <a:t>Popis - stavení celé sešlé a staré za 7 kop míš., </a:t>
            </a:r>
            <a:r>
              <a:rPr lang="cs-CZ" sz="1600" i="1" dirty="0" smtClean="0">
                <a:solidFill>
                  <a:srgbClr val="0070C0"/>
                </a:solidFill>
              </a:rPr>
              <a:t>2 str. polí </a:t>
            </a:r>
            <a:r>
              <a:rPr lang="cs-CZ" sz="1600" i="1" dirty="0" smtClean="0"/>
              <a:t>osetých za 4 kopy míš., 4 str. polí neosetých za 4 kopy míš. </a:t>
            </a:r>
            <a:r>
              <a:rPr lang="cs-CZ" sz="1600" dirty="0" smtClean="0"/>
              <a:t>Děti - Tomáš, Matěj, Anna (Matěj Salátek z Pecerad), Kateřina (Vojtěch Hanibal z Přibyšic) a Mariana (František </a:t>
            </a:r>
            <a:r>
              <a:rPr lang="cs-CZ" sz="1600" dirty="0" smtClean="0">
                <a:solidFill>
                  <a:srgbClr val="92D050"/>
                </a:solidFill>
              </a:rPr>
              <a:t>Řepásek z Ouročnice</a:t>
            </a:r>
            <a:r>
              <a:rPr lang="cs-CZ" sz="1600" dirty="0" smtClean="0"/>
              <a:t>). </a:t>
            </a:r>
            <a:r>
              <a:rPr lang="cs-CZ" sz="1600" i="1" dirty="0" smtClean="0"/>
              <a:t>Stavení: světnice, síň, dvě komory a pak stodůlka. Kamna, železný </a:t>
            </a:r>
            <a:r>
              <a:rPr lang="cs-CZ" sz="1600" i="1" dirty="0" smtClean="0">
                <a:solidFill>
                  <a:srgbClr val="0070C0"/>
                </a:solidFill>
              </a:rPr>
              <a:t>kamnovec</a:t>
            </a:r>
            <a:r>
              <a:rPr lang="cs-CZ" sz="1600" i="1" dirty="0" smtClean="0"/>
              <a:t>, stůl, pět lavic a misník. 1 vůl a 1 bahnice, díž, škopek, vědro, </a:t>
            </a:r>
            <a:r>
              <a:rPr lang="cs-CZ" sz="1600" i="1" dirty="0" smtClean="0">
                <a:solidFill>
                  <a:srgbClr val="0070C0"/>
                </a:solidFill>
              </a:rPr>
              <a:t>věrtel </a:t>
            </a:r>
            <a:r>
              <a:rPr lang="cs-CZ" sz="1600" i="1" dirty="0" smtClean="0"/>
              <a:t>a dva pytle. Robota - od sv. Jana Křtitele do sv. Václava každý týden 1 den pěší roboty a do panské </a:t>
            </a:r>
            <a:r>
              <a:rPr lang="cs-CZ" sz="1600" i="1" dirty="0" smtClean="0">
                <a:solidFill>
                  <a:srgbClr val="0070C0"/>
                </a:solidFill>
              </a:rPr>
              <a:t>flusárny</a:t>
            </a:r>
            <a:r>
              <a:rPr lang="cs-CZ" sz="1600" i="1" dirty="0" smtClean="0"/>
              <a:t> 1 strych dřevěného popele v ceně 8 kr. rýn.</a:t>
            </a:r>
            <a:endParaRPr lang="cs-CZ" sz="1600" dirty="0" smtClean="0"/>
          </a:p>
          <a:p>
            <a:pPr algn="just"/>
            <a:r>
              <a:rPr lang="cs-CZ" sz="1600" dirty="0" smtClean="0">
                <a:solidFill>
                  <a:srgbClr val="FF0000"/>
                </a:solidFill>
              </a:rPr>
              <a:t>1770 – císařovna Marie Terezie, číslování domů, přiděleno č. p. 1.</a:t>
            </a:r>
          </a:p>
          <a:p>
            <a:pPr algn="just"/>
            <a:r>
              <a:rPr lang="cs-CZ" sz="1600" b="1" dirty="0" smtClean="0"/>
              <a:t>1777 - Wentzel Kříž, </a:t>
            </a:r>
            <a:r>
              <a:rPr lang="cs-CZ" sz="1600" i="1" dirty="0" smtClean="0"/>
              <a:t>zdaněn, 2 fl. 19 a 1/2 grejc., ruční robota 1 den týdně po celý rok.</a:t>
            </a:r>
          </a:p>
          <a:p>
            <a:pPr>
              <a:buNone/>
            </a:pPr>
            <a:endParaRPr lang="cs-CZ" sz="1100"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14</a:t>
            </a:fld>
            <a:endParaRPr lang="cs-CZ"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b="1" dirty="0" smtClean="0">
                <a:solidFill>
                  <a:srgbClr val="FF0000"/>
                </a:solidFill>
              </a:rPr>
              <a:t>Pokračování č. p. 1.</a:t>
            </a:r>
            <a:endParaRPr lang="cs-CZ" sz="1800" b="1" dirty="0">
              <a:solidFill>
                <a:srgbClr val="FF0000"/>
              </a:solidFill>
            </a:endParaRPr>
          </a:p>
        </p:txBody>
      </p:sp>
      <p:sp>
        <p:nvSpPr>
          <p:cNvPr id="3" name="Zástupný symbol pro obsah 2"/>
          <p:cNvSpPr>
            <a:spLocks noGrp="1"/>
          </p:cNvSpPr>
          <p:nvPr>
            <p:ph idx="1"/>
          </p:nvPr>
        </p:nvSpPr>
        <p:spPr>
          <a:xfrm>
            <a:off x="457200" y="836712"/>
            <a:ext cx="8229600" cy="5760640"/>
          </a:xfrm>
        </p:spPr>
        <p:txBody>
          <a:bodyPr>
            <a:normAutofit fontScale="55000" lnSpcReduction="20000"/>
          </a:bodyPr>
          <a:lstStyle/>
          <a:p>
            <a:pPr algn="just"/>
            <a:r>
              <a:rPr lang="cs-CZ" b="1" dirty="0" smtClean="0"/>
              <a:t>1798 - </a:t>
            </a:r>
            <a:r>
              <a:rPr lang="cs-CZ" dirty="0" smtClean="0"/>
              <a:t>převzal syn </a:t>
            </a:r>
            <a:r>
              <a:rPr lang="cs-CZ" b="1" dirty="0" smtClean="0"/>
              <a:t>Tomáš Kříž, </a:t>
            </a:r>
            <a:r>
              <a:rPr lang="cs-CZ" dirty="0" smtClean="0"/>
              <a:t>chalupník, s manželkou </a:t>
            </a:r>
            <a:r>
              <a:rPr lang="cs-CZ" b="1" dirty="0" smtClean="0"/>
              <a:t>Marianou (Marie Hanibalová/Vnoučková </a:t>
            </a:r>
            <a:r>
              <a:rPr lang="cs-CZ" dirty="0" smtClean="0"/>
              <a:t>z Václavic 21</a:t>
            </a:r>
            <a:r>
              <a:rPr lang="cs-CZ" b="1" dirty="0" smtClean="0"/>
              <a:t>),</a:t>
            </a:r>
            <a:r>
              <a:rPr lang="cs-CZ" dirty="0" smtClean="0"/>
              <a:t> </a:t>
            </a:r>
            <a:r>
              <a:rPr lang="cs-CZ" i="1" dirty="0" smtClean="0">
                <a:solidFill>
                  <a:srgbClr val="00B0F0"/>
                </a:solidFill>
              </a:rPr>
              <a:t>odhad Matouš Hruška, rychtář Peceradský a Jan Páša, rychtář Bukovanský</a:t>
            </a:r>
            <a:r>
              <a:rPr lang="cs-CZ" i="1" dirty="0" smtClean="0"/>
              <a:t>: stavení za 6 zl. 57 ½ zl. rýn., 8 jiter 344</a:t>
            </a:r>
            <a:r>
              <a:rPr lang="cs-CZ" i="1" baseline="30000" dirty="0" smtClean="0"/>
              <a:t>00</a:t>
            </a:r>
            <a:r>
              <a:rPr lang="cs-CZ" i="1" dirty="0" smtClean="0"/>
              <a:t> polí a 320</a:t>
            </a:r>
            <a:r>
              <a:rPr lang="cs-CZ" i="1" baseline="30000" dirty="0" smtClean="0"/>
              <a:t>00</a:t>
            </a:r>
            <a:r>
              <a:rPr lang="cs-CZ" i="1" dirty="0" smtClean="0"/>
              <a:t> luk a pastvin za 7 zl. rýn., vola a </a:t>
            </a:r>
            <a:r>
              <a:rPr lang="cs-CZ" i="1" dirty="0" smtClean="0">
                <a:solidFill>
                  <a:srgbClr val="0070C0"/>
                </a:solidFill>
              </a:rPr>
              <a:t>bahnici</a:t>
            </a:r>
            <a:r>
              <a:rPr lang="cs-CZ" i="1" dirty="0" smtClean="0"/>
              <a:t> za 19 zl. rýn.; pluh, brány, sekeru, motyku, vidle, řezačku, 2 řešeta, 2 srpy za 7 zl. rýn. 10 kr.; 1 vozík s příslušenstvím za 6 zl. rýn.; domácí nářadí za 11 zl. 46 ½ kr. rýn.</a:t>
            </a:r>
            <a:r>
              <a:rPr lang="cs-CZ" dirty="0" smtClean="0"/>
              <a:t> Děti František, Jan.</a:t>
            </a:r>
            <a:endParaRPr lang="cs-CZ" b="1" dirty="0" smtClean="0"/>
          </a:p>
          <a:p>
            <a:pPr algn="just"/>
            <a:r>
              <a:rPr lang="cs-CZ" b="1" dirty="0" smtClean="0"/>
              <a:t>1834 - </a:t>
            </a:r>
            <a:r>
              <a:rPr lang="cs-CZ" dirty="0" smtClean="0"/>
              <a:t>převzal syn </a:t>
            </a:r>
            <a:r>
              <a:rPr lang="cs-CZ" b="1" dirty="0" smtClean="0"/>
              <a:t>František Kříž </a:t>
            </a:r>
            <a:r>
              <a:rPr lang="cs-CZ" i="1" dirty="0" smtClean="0"/>
              <a:t>za 120 zl. stř</a:t>
            </a:r>
            <a:r>
              <a:rPr lang="cs-CZ" dirty="0" smtClean="0"/>
              <a:t>., </a:t>
            </a:r>
            <a:r>
              <a:rPr lang="cs-CZ" i="1" dirty="0" smtClean="0"/>
              <a:t>1 vola, 1 </a:t>
            </a:r>
            <a:r>
              <a:rPr lang="cs-CZ" i="1" dirty="0" smtClean="0">
                <a:solidFill>
                  <a:srgbClr val="0070C0"/>
                </a:solidFill>
              </a:rPr>
              <a:t>běhouna</a:t>
            </a:r>
            <a:r>
              <a:rPr lang="cs-CZ" i="1" dirty="0" smtClean="0"/>
              <a:t>, 1 krávu a 1 roční tele. </a:t>
            </a:r>
            <a:r>
              <a:rPr lang="cs-CZ" dirty="0" smtClean="0"/>
              <a:t> Manželka </a:t>
            </a:r>
            <a:r>
              <a:rPr lang="cs-CZ" dirty="0" smtClean="0">
                <a:solidFill>
                  <a:srgbClr val="00B050"/>
                </a:solidFill>
              </a:rPr>
              <a:t>Dorota Štěpánová z Úročnice 6, </a:t>
            </a:r>
            <a:r>
              <a:rPr lang="cs-CZ" dirty="0" smtClean="0"/>
              <a:t>děti František (za Dorotu Vytejčkovou z Václavic), Anna (za Drába z Václavic), Jan Křtitel, Matěj, Barbora, Marie (za Procházku z Vidlákové Lhoty).</a:t>
            </a:r>
          </a:p>
          <a:p>
            <a:pPr algn="just"/>
            <a:r>
              <a:rPr lang="cs-CZ" b="1" dirty="0" smtClean="0"/>
              <a:t>1858 - ∞František Kříž </a:t>
            </a:r>
            <a:r>
              <a:rPr lang="cs-CZ" dirty="0" smtClean="0"/>
              <a:t>a manž</a:t>
            </a:r>
            <a:r>
              <a:rPr lang="cs-CZ" b="1" dirty="0" smtClean="0"/>
              <a:t>elka Dorota Vytejčková </a:t>
            </a:r>
            <a:r>
              <a:rPr lang="cs-CZ" dirty="0" smtClean="0"/>
              <a:t>z Václavic. Děti Matěj, František.</a:t>
            </a:r>
          </a:p>
          <a:p>
            <a:pPr algn="just"/>
            <a:r>
              <a:rPr lang="cs-CZ" b="1" dirty="0" smtClean="0"/>
              <a:t>1885 - František Kříž, </a:t>
            </a:r>
            <a:r>
              <a:rPr lang="cs-CZ" dirty="0" smtClean="0"/>
              <a:t>rolník, manželka </a:t>
            </a:r>
            <a:r>
              <a:rPr lang="cs-CZ" b="1" dirty="0" smtClean="0"/>
              <a:t>Kateřina Hrušková </a:t>
            </a:r>
            <a:r>
              <a:rPr lang="cs-CZ" dirty="0" smtClean="0"/>
              <a:t>z Kovářovic 5, děti Marie (za Škvora z Bukovan), Josef, Anežka, Kateřina.</a:t>
            </a:r>
          </a:p>
          <a:p>
            <a:pPr algn="just"/>
            <a:r>
              <a:rPr lang="cs-CZ" b="1" dirty="0" smtClean="0">
                <a:solidFill>
                  <a:srgbClr val="00B0F0"/>
                </a:solidFill>
              </a:rPr>
              <a:t>1889 - *Josef Kříž </a:t>
            </a:r>
            <a:r>
              <a:rPr lang="cs-CZ" dirty="0" smtClean="0">
                <a:solidFill>
                  <a:srgbClr val="00B0F0"/>
                </a:solidFill>
              </a:rPr>
              <a:t>později legionář na francouzské frontě (27. 4.).</a:t>
            </a:r>
          </a:p>
          <a:p>
            <a:pPr algn="just"/>
            <a:r>
              <a:rPr lang="cs-CZ" b="1" dirty="0" smtClean="0"/>
              <a:t>1908 - Josef Kříž, </a:t>
            </a:r>
            <a:r>
              <a:rPr lang="cs-CZ" dirty="0" smtClean="0"/>
              <a:t>zakládající činný člen SDH.</a:t>
            </a:r>
          </a:p>
          <a:p>
            <a:pPr algn="just"/>
            <a:r>
              <a:rPr lang="cs-CZ" b="1" dirty="0" smtClean="0"/>
              <a:t>1908 - František Kříž, </a:t>
            </a:r>
            <a:r>
              <a:rPr lang="cs-CZ" dirty="0" smtClean="0"/>
              <a:t>zakladatel SDH.</a:t>
            </a:r>
          </a:p>
          <a:p>
            <a:pPr algn="just"/>
            <a:r>
              <a:rPr lang="cs-CZ" b="1" dirty="0" smtClean="0"/>
              <a:t>1934 - Josef Jan Matoušek.</a:t>
            </a:r>
            <a:endParaRPr lang="cs-CZ" dirty="0" smtClean="0"/>
          </a:p>
          <a:p>
            <a:pPr algn="just"/>
            <a:r>
              <a:rPr lang="cs-CZ" b="1" dirty="0" smtClean="0"/>
              <a:t>1938 – Jaroslav Štěpánek </a:t>
            </a:r>
            <a:r>
              <a:rPr lang="cs-CZ" dirty="0" smtClean="0"/>
              <a:t>postavil dále od silnice nový dům, stávající stál přímo u silnice.</a:t>
            </a:r>
          </a:p>
          <a:p>
            <a:pPr algn="just"/>
            <a:r>
              <a:rPr lang="cs-CZ" b="1" dirty="0" smtClean="0"/>
              <a:t>1939 - Josef Matoušek, </a:t>
            </a:r>
            <a:r>
              <a:rPr lang="cs-CZ" dirty="0" smtClean="0"/>
              <a:t>náměstek velitele SDH (rolník , *Krusičany).</a:t>
            </a:r>
          </a:p>
          <a:p>
            <a:pPr algn="just"/>
            <a:r>
              <a:rPr lang="cs-CZ" b="1" dirty="0" smtClean="0"/>
              <a:t>1943 - Václav Zdvihal, vystěhoval se z obce.</a:t>
            </a:r>
            <a:endParaRPr lang="cs-CZ" dirty="0" smtClean="0"/>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15</a:t>
            </a:fld>
            <a:endParaRPr lang="cs-CZ"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p:spPr>
        <p:txBody>
          <a:bodyPr>
            <a:noAutofit/>
          </a:bodyPr>
          <a:lstStyle/>
          <a:p>
            <a:r>
              <a:rPr lang="cs-CZ" sz="3200" b="1" dirty="0" smtClean="0">
                <a:solidFill>
                  <a:srgbClr val="FF0000"/>
                </a:solidFill>
              </a:rPr>
              <a:t>Usedlost č. p 2 „chalupa Vnoučkova“.</a:t>
            </a:r>
            <a:endParaRPr lang="cs-CZ" sz="3200" b="1" dirty="0">
              <a:solidFill>
                <a:srgbClr val="FF0000"/>
              </a:solidFill>
            </a:endParaRPr>
          </a:p>
        </p:txBody>
      </p:sp>
      <p:pic>
        <p:nvPicPr>
          <p:cNvPr id="5" name="Zástupný symbol pro obsah 4" descr="Mapa_2.jpg"/>
          <p:cNvPicPr>
            <a:picLocks noGrp="1" noChangeAspect="1"/>
          </p:cNvPicPr>
          <p:nvPr>
            <p:ph idx="1"/>
          </p:nvPr>
        </p:nvPicPr>
        <p:blipFill>
          <a:blip r:embed="rId2" cstate="print"/>
          <a:stretch>
            <a:fillRect/>
          </a:stretch>
        </p:blipFill>
        <p:spPr>
          <a:xfrm>
            <a:off x="755576" y="936620"/>
            <a:ext cx="7525699" cy="5279794"/>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16</a:t>
            </a:fld>
            <a:endParaRPr lang="cs-CZ"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a:bodyPr>
          <a:lstStyle/>
          <a:p>
            <a:r>
              <a:rPr lang="cs-CZ" sz="1800" b="1" dirty="0" smtClean="0">
                <a:solidFill>
                  <a:srgbClr val="FF0000"/>
                </a:solidFill>
              </a:rPr>
              <a:t>Usedlost č. p. 2 zvaná „chalupa Vnoučkova“ neb „grunt Vnoučkovský“.</a:t>
            </a:r>
            <a:r>
              <a:rPr lang="cs-CZ" sz="1800" dirty="0" smtClean="0">
                <a:solidFill>
                  <a:srgbClr val="FF0000"/>
                </a:solidFill>
              </a:rPr>
              <a:t/>
            </a:r>
            <a:br>
              <a:rPr lang="cs-CZ" sz="1800" dirty="0" smtClean="0">
                <a:solidFill>
                  <a:srgbClr val="FF0000"/>
                </a:solidFill>
              </a:rPr>
            </a:br>
            <a:endParaRPr lang="cs-CZ" sz="1800" dirty="0">
              <a:solidFill>
                <a:srgbClr val="FF0000"/>
              </a:solidFill>
            </a:endParaRPr>
          </a:p>
        </p:txBody>
      </p:sp>
      <p:sp>
        <p:nvSpPr>
          <p:cNvPr id="3" name="Zástupný symbol pro obsah 2"/>
          <p:cNvSpPr>
            <a:spLocks noGrp="1"/>
          </p:cNvSpPr>
          <p:nvPr>
            <p:ph idx="1"/>
          </p:nvPr>
        </p:nvSpPr>
        <p:spPr>
          <a:xfrm>
            <a:off x="457200" y="980728"/>
            <a:ext cx="8229600" cy="5145435"/>
          </a:xfrm>
        </p:spPr>
        <p:txBody>
          <a:bodyPr>
            <a:normAutofit fontScale="55000" lnSpcReduction="20000"/>
          </a:bodyPr>
          <a:lstStyle/>
          <a:p>
            <a:pPr algn="just"/>
            <a:r>
              <a:rPr lang="cs-CZ" sz="3500" b="1" dirty="0" smtClean="0"/>
              <a:t>1700 -  „chalupa Vnoučkova“, </a:t>
            </a:r>
            <a:r>
              <a:rPr lang="cs-CZ" sz="3500" dirty="0" smtClean="0"/>
              <a:t>také </a:t>
            </a:r>
            <a:r>
              <a:rPr lang="cs-CZ" sz="3500" b="1" dirty="0" smtClean="0"/>
              <a:t>„grunt Vnoučkovský“.</a:t>
            </a:r>
            <a:endParaRPr lang="cs-CZ" sz="3500" dirty="0" smtClean="0"/>
          </a:p>
          <a:p>
            <a:pPr algn="just"/>
            <a:r>
              <a:rPr lang="cs-CZ" sz="3500" b="1" dirty="0" smtClean="0"/>
              <a:t>1715 - </a:t>
            </a:r>
            <a:r>
              <a:rPr lang="cs-CZ" sz="3500" dirty="0" smtClean="0"/>
              <a:t>grunt zmiňován v odhadu konopišťského panství. </a:t>
            </a:r>
          </a:p>
          <a:p>
            <a:pPr algn="just"/>
            <a:r>
              <a:rPr lang="cs-CZ" sz="3500" b="1" dirty="0" smtClean="0"/>
              <a:t>1750 - Jakub Štěpán</a:t>
            </a:r>
            <a:r>
              <a:rPr lang="cs-CZ" sz="3500" dirty="0" smtClean="0"/>
              <a:t>,</a:t>
            </a:r>
            <a:r>
              <a:rPr lang="cs-CZ" sz="3500" i="1" dirty="0" smtClean="0"/>
              <a:t> výměra 19 jiter 1112</a:t>
            </a:r>
            <a:r>
              <a:rPr lang="cs-CZ" sz="3500" i="1" baseline="30000" dirty="0" smtClean="0"/>
              <a:t>oo</a:t>
            </a:r>
            <a:r>
              <a:rPr lang="cs-CZ" sz="3500" i="1" dirty="0" smtClean="0"/>
              <a:t> pozemků, robota – od sv. Jana Křtitele do sv. Václava každý týden 2 dny pěší roboty a odváděti každý rok do panského kvelbu ½ libry </a:t>
            </a:r>
            <a:r>
              <a:rPr lang="cs-CZ" sz="3500" i="1" dirty="0" smtClean="0">
                <a:solidFill>
                  <a:srgbClr val="00B0F0"/>
                </a:solidFill>
              </a:rPr>
              <a:t>konopného přediva</a:t>
            </a:r>
            <a:r>
              <a:rPr lang="cs-CZ" sz="3500" i="1" dirty="0" smtClean="0"/>
              <a:t>.</a:t>
            </a:r>
            <a:endParaRPr lang="cs-CZ" sz="3500" dirty="0" smtClean="0"/>
          </a:p>
          <a:p>
            <a:pPr algn="just"/>
            <a:r>
              <a:rPr lang="cs-CZ" sz="3500" b="1" dirty="0" smtClean="0"/>
              <a:t>1760 - </a:t>
            </a:r>
            <a:r>
              <a:rPr lang="cs-CZ" sz="3500" dirty="0" smtClean="0"/>
              <a:t>uvádí se </a:t>
            </a:r>
            <a:r>
              <a:rPr lang="cs-CZ" sz="3500" b="1" dirty="0" smtClean="0"/>
              <a:t>„chalupa Vnoučkovská“, Jakub Vnouček </a:t>
            </a:r>
            <a:r>
              <a:rPr lang="cs-CZ" sz="3500" dirty="0" smtClean="0"/>
              <a:t>postoupil synovi </a:t>
            </a:r>
            <a:r>
              <a:rPr lang="cs-CZ" sz="3500" b="1" dirty="0" smtClean="0"/>
              <a:t>Jakubovi. </a:t>
            </a:r>
            <a:endParaRPr lang="cs-CZ" sz="3500" dirty="0" smtClean="0"/>
          </a:p>
          <a:p>
            <a:pPr algn="just"/>
            <a:r>
              <a:rPr lang="cs-CZ" sz="3500" b="1" dirty="0" smtClean="0"/>
              <a:t>1777 - Jakub Vnouček, </a:t>
            </a:r>
            <a:r>
              <a:rPr lang="cs-CZ" sz="3500" i="1" dirty="0" smtClean="0"/>
              <a:t>zdaněn, 6 fl. 58 a 3/2 grejc., ruční robota jeden a půl dne v týdnu po celý rok.         </a:t>
            </a:r>
            <a:endParaRPr lang="cs-CZ" sz="3500" dirty="0" smtClean="0"/>
          </a:p>
          <a:p>
            <a:pPr algn="just"/>
            <a:r>
              <a:rPr lang="cs-CZ" sz="3500" b="1" dirty="0" smtClean="0"/>
              <a:t>1778 - Jan Havelka </a:t>
            </a:r>
            <a:r>
              <a:rPr lang="cs-CZ" sz="3500" dirty="0" smtClean="0"/>
              <a:t>koupil </a:t>
            </a:r>
            <a:r>
              <a:rPr lang="cs-CZ" sz="3500" i="1" dirty="0" smtClean="0"/>
              <a:t>za 400 zl</a:t>
            </a:r>
            <a:r>
              <a:rPr lang="cs-CZ" sz="3500" dirty="0" smtClean="0"/>
              <a:t>. od </a:t>
            </a:r>
            <a:r>
              <a:rPr lang="cs-CZ" sz="3500" b="1" dirty="0" smtClean="0"/>
              <a:t>Jakuba Štěpána. </a:t>
            </a:r>
            <a:r>
              <a:rPr lang="cs-CZ" sz="3500" dirty="0" smtClean="0"/>
              <a:t>Manželka </a:t>
            </a:r>
            <a:r>
              <a:rPr lang="cs-CZ" sz="3500" b="1" dirty="0" smtClean="0"/>
              <a:t>Dorota Hubínková, </a:t>
            </a:r>
            <a:r>
              <a:rPr lang="cs-CZ" sz="3500" dirty="0" smtClean="0"/>
              <a:t>syn Václav.</a:t>
            </a:r>
          </a:p>
          <a:p>
            <a:pPr algn="just"/>
            <a:r>
              <a:rPr lang="cs-CZ" sz="3500" b="1" dirty="0" smtClean="0"/>
              <a:t>1807 - </a:t>
            </a:r>
            <a:r>
              <a:rPr lang="cs-CZ" sz="3500" dirty="0" smtClean="0"/>
              <a:t>syn </a:t>
            </a:r>
            <a:r>
              <a:rPr lang="cs-CZ" sz="3500" b="1" dirty="0" smtClean="0"/>
              <a:t>Václav Havelka </a:t>
            </a:r>
            <a:r>
              <a:rPr lang="cs-CZ" sz="3500" dirty="0" smtClean="0"/>
              <a:t>a dcery </a:t>
            </a:r>
            <a:r>
              <a:rPr lang="cs-CZ" sz="3500" b="1" dirty="0" smtClean="0"/>
              <a:t>Barbora a Mariana, </a:t>
            </a:r>
            <a:r>
              <a:rPr lang="cs-CZ" sz="3500" dirty="0" smtClean="0"/>
              <a:t>užívali společně. </a:t>
            </a:r>
          </a:p>
          <a:p>
            <a:pPr algn="just"/>
            <a:r>
              <a:rPr lang="cs-CZ" sz="3500" b="1" dirty="0" smtClean="0"/>
              <a:t>1817 - </a:t>
            </a:r>
            <a:r>
              <a:rPr lang="cs-CZ" sz="3500" dirty="0" smtClean="0"/>
              <a:t>syn</a:t>
            </a:r>
            <a:r>
              <a:rPr lang="cs-CZ" sz="3500" b="1" dirty="0" smtClean="0"/>
              <a:t> Václav Havelka;</a:t>
            </a:r>
            <a:r>
              <a:rPr lang="cs-CZ" sz="3500" dirty="0" smtClean="0"/>
              <a:t> </a:t>
            </a:r>
            <a:r>
              <a:rPr lang="cs-CZ" sz="3500" i="1" dirty="0" smtClean="0"/>
              <a:t>18 jiter 1048</a:t>
            </a:r>
            <a:r>
              <a:rPr lang="cs-CZ" sz="3500" i="1" baseline="30000" dirty="0" smtClean="0"/>
              <a:t>00</a:t>
            </a:r>
            <a:r>
              <a:rPr lang="cs-CZ" sz="3500" i="1" dirty="0" smtClean="0"/>
              <a:t> polí a1 jitro 64</a:t>
            </a:r>
            <a:r>
              <a:rPr lang="cs-CZ" sz="3500" i="1" baseline="30000" dirty="0" smtClean="0"/>
              <a:t>00 </a:t>
            </a:r>
            <a:r>
              <a:rPr lang="cs-CZ" sz="3500" i="1" dirty="0" smtClean="0"/>
              <a:t>luk a zahrad, odhad 1239 zl. 25 kr. rýn. čili 610 zl. 34 kr. víd. č. </a:t>
            </a:r>
            <a:r>
              <a:rPr lang="cs-CZ" sz="3500" dirty="0" smtClean="0"/>
              <a:t>Manželka Mariána Doležalová, Pomněnice 1, děti František, Václav, Jan, Marie (za </a:t>
            </a:r>
            <a:r>
              <a:rPr lang="cs-CZ" sz="3500" dirty="0" smtClean="0">
                <a:solidFill>
                  <a:srgbClr val="92D050"/>
                </a:solidFill>
              </a:rPr>
              <a:t>Jana Fraňka, polosedláka z Úročnice 12</a:t>
            </a:r>
            <a:r>
              <a:rPr lang="cs-CZ" sz="3500" dirty="0" smtClean="0"/>
              <a:t>), Kateřina (za </a:t>
            </a:r>
            <a:r>
              <a:rPr lang="cs-CZ" sz="3500" dirty="0" smtClean="0">
                <a:solidFill>
                  <a:srgbClr val="92D050"/>
                </a:solidFill>
              </a:rPr>
              <a:t>Františka Štěpána, z Úročnice 13</a:t>
            </a:r>
            <a:r>
              <a:rPr lang="cs-CZ" sz="3500" dirty="0" smtClean="0"/>
              <a:t>), Anna, Josef, Františka.</a:t>
            </a:r>
          </a:p>
          <a:p>
            <a:pPr algn="just"/>
            <a:r>
              <a:rPr lang="cs-CZ" sz="3500" b="1" dirty="0" smtClean="0"/>
              <a:t>1843 – </a:t>
            </a:r>
            <a:r>
              <a:rPr lang="cs-CZ" sz="3500" dirty="0" smtClean="0"/>
              <a:t>syn</a:t>
            </a:r>
            <a:r>
              <a:rPr lang="cs-CZ" sz="3500" b="1" dirty="0" smtClean="0"/>
              <a:t> František Havelka, </a:t>
            </a:r>
            <a:r>
              <a:rPr lang="cs-CZ" sz="3500" dirty="0" smtClean="0"/>
              <a:t>chalupník, manželka </a:t>
            </a:r>
            <a:r>
              <a:rPr lang="cs-CZ" sz="3500" b="1" dirty="0" smtClean="0"/>
              <a:t>Anna Vaňková </a:t>
            </a:r>
            <a:r>
              <a:rPr lang="cs-CZ" sz="3500" dirty="0" smtClean="0"/>
              <a:t>ze Žabovřesk 1. Děti Jan, Jozef, Maria, Anna.</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17</a:t>
            </a:fld>
            <a:endParaRPr lang="cs-CZ"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b="1" dirty="0" smtClean="0">
                <a:solidFill>
                  <a:srgbClr val="FF0000"/>
                </a:solidFill>
              </a:rPr>
              <a:t>Pokračování č. p. 2.</a:t>
            </a:r>
            <a:endParaRPr lang="cs-CZ" sz="1800" dirty="0">
              <a:solidFill>
                <a:srgbClr val="FF0000"/>
              </a:solidFill>
            </a:endParaRPr>
          </a:p>
        </p:txBody>
      </p:sp>
      <p:sp>
        <p:nvSpPr>
          <p:cNvPr id="3" name="Zástupný symbol pro obsah 2"/>
          <p:cNvSpPr>
            <a:spLocks noGrp="1"/>
          </p:cNvSpPr>
          <p:nvPr>
            <p:ph idx="1"/>
          </p:nvPr>
        </p:nvSpPr>
        <p:spPr>
          <a:xfrm>
            <a:off x="457200" y="836712"/>
            <a:ext cx="8229600" cy="5472608"/>
          </a:xfrm>
        </p:spPr>
        <p:txBody>
          <a:bodyPr>
            <a:noAutofit/>
          </a:bodyPr>
          <a:lstStyle/>
          <a:p>
            <a:pPr algn="just"/>
            <a:r>
              <a:rPr lang="cs-CZ" sz="2000" b="1" dirty="0" smtClean="0"/>
              <a:t>1849 -</a:t>
            </a:r>
            <a:r>
              <a:rPr lang="cs-CZ" sz="2000" dirty="0" smtClean="0"/>
              <a:t> syn </a:t>
            </a:r>
            <a:r>
              <a:rPr lang="cs-CZ" sz="2000" b="1" dirty="0" smtClean="0"/>
              <a:t>Jan Havelka</a:t>
            </a:r>
            <a:r>
              <a:rPr lang="cs-CZ" sz="2000" b="1" i="1" dirty="0" smtClean="0"/>
              <a:t>,</a:t>
            </a:r>
            <a:r>
              <a:rPr lang="cs-CZ" sz="2000" i="1" dirty="0" smtClean="0"/>
              <a:t> v ceně 800 zl. stř.; pár volů, vůz s příslušenstvím, pluh a 1 brány a </a:t>
            </a:r>
            <a:r>
              <a:rPr lang="cs-CZ" sz="2000" dirty="0" smtClean="0"/>
              <a:t>syn Josef </a:t>
            </a:r>
            <a:r>
              <a:rPr lang="cs-CZ" sz="2000" i="1" dirty="0" smtClean="0"/>
              <a:t>na místo podílu převzal komoru a z ní vystavěl si byt.  Manželka </a:t>
            </a:r>
            <a:r>
              <a:rPr lang="cs-CZ" sz="2000" i="1" dirty="0" smtClean="0">
                <a:solidFill>
                  <a:srgbClr val="92D050"/>
                </a:solidFill>
              </a:rPr>
              <a:t>Ludmila Štěpánová z Úročnice 6/13</a:t>
            </a:r>
            <a:r>
              <a:rPr lang="cs-CZ" sz="2000" i="1" dirty="0" smtClean="0"/>
              <a:t>. Děti Anna (za Šacha z Jírovic 16), Jozef†, Maria, Jozef, František, Václav, Jan.</a:t>
            </a:r>
          </a:p>
          <a:p>
            <a:pPr algn="just"/>
            <a:r>
              <a:rPr lang="cs-CZ" sz="2000" b="1" dirty="0" smtClean="0">
                <a:solidFill>
                  <a:srgbClr val="00B0F0"/>
                </a:solidFill>
              </a:rPr>
              <a:t>1878 - *Václav Havelka, </a:t>
            </a:r>
            <a:r>
              <a:rPr lang="cs-CZ" sz="2000" dirty="0" smtClean="0">
                <a:solidFill>
                  <a:srgbClr val="00B0F0"/>
                </a:solidFill>
              </a:rPr>
              <a:t>později legionář na ruské frontě.</a:t>
            </a:r>
          </a:p>
          <a:p>
            <a:pPr algn="just"/>
            <a:r>
              <a:rPr lang="cs-CZ" sz="2000" b="1" dirty="0" smtClean="0"/>
              <a:t>1895 - </a:t>
            </a:r>
            <a:r>
              <a:rPr lang="cs-CZ" sz="2000" dirty="0" smtClean="0"/>
              <a:t>∞syn</a:t>
            </a:r>
            <a:r>
              <a:rPr lang="cs-CZ" sz="2000" b="1" dirty="0" smtClean="0"/>
              <a:t> Jan Havelka, </a:t>
            </a:r>
            <a:r>
              <a:rPr lang="cs-CZ" sz="2000" dirty="0" smtClean="0"/>
              <a:t>chalupník, s</a:t>
            </a:r>
            <a:r>
              <a:rPr lang="cs-CZ" sz="2000" b="1" dirty="0" smtClean="0"/>
              <a:t> Marií </a:t>
            </a:r>
            <a:r>
              <a:rPr lang="cs-CZ" sz="2000" dirty="0" smtClean="0"/>
              <a:t>rozenou Zoulovou ze Zbožnice 1. Děti Josef, Jan Nepomuk, Marie, Františka, Anežka.</a:t>
            </a:r>
          </a:p>
          <a:p>
            <a:pPr algn="just"/>
            <a:r>
              <a:rPr lang="cs-CZ" sz="2000" b="1" dirty="0" smtClean="0"/>
              <a:t>1904 – </a:t>
            </a:r>
            <a:r>
              <a:rPr lang="cs-CZ" sz="2000" dirty="0" smtClean="0"/>
              <a:t>polovice </a:t>
            </a:r>
            <a:r>
              <a:rPr lang="cs-CZ" sz="2000" b="1" dirty="0" smtClean="0"/>
              <a:t>Jana Havelky </a:t>
            </a:r>
            <a:r>
              <a:rPr lang="cs-CZ" sz="2000" dirty="0" smtClean="0"/>
              <a:t>převedena na </a:t>
            </a:r>
            <a:r>
              <a:rPr lang="cs-CZ" sz="2000" b="1" dirty="0" smtClean="0"/>
              <a:t>Annu Pohůnkovou </a:t>
            </a:r>
            <a:r>
              <a:rPr lang="cs-CZ" sz="2000" dirty="0" smtClean="0"/>
              <a:t>a polovice </a:t>
            </a:r>
            <a:r>
              <a:rPr lang="cs-CZ" sz="2000" b="1" dirty="0" smtClean="0"/>
              <a:t>Marie Pohůnkové </a:t>
            </a:r>
            <a:r>
              <a:rPr lang="cs-CZ" sz="2000" dirty="0" smtClean="0"/>
              <a:t>na </a:t>
            </a:r>
            <a:r>
              <a:rPr lang="cs-CZ" sz="2000" b="1" dirty="0" smtClean="0"/>
              <a:t>Jana Havelku.</a:t>
            </a:r>
            <a:endParaRPr lang="cs-CZ" sz="2000" dirty="0" smtClean="0"/>
          </a:p>
          <a:p>
            <a:pPr algn="just"/>
            <a:r>
              <a:rPr lang="cs-CZ" sz="2000" b="1" dirty="0" smtClean="0"/>
              <a:t>1908 - Jan Havelka, </a:t>
            </a:r>
            <a:r>
              <a:rPr lang="cs-CZ" sz="2000" dirty="0" smtClean="0"/>
              <a:t>rolník, *1868 Úročnice, ženatý, †1922, přispívající člen SDH.</a:t>
            </a:r>
          </a:p>
          <a:p>
            <a:pPr algn="just"/>
            <a:r>
              <a:rPr lang="cs-CZ" sz="2000" b="1" dirty="0" smtClean="0"/>
              <a:t>1925 - Jan Havelka, </a:t>
            </a:r>
            <a:r>
              <a:rPr lang="cs-CZ" sz="2000" dirty="0" smtClean="0"/>
              <a:t>syn rolníka, *1908, svobodný, četař, činný člen SDH.</a:t>
            </a:r>
          </a:p>
          <a:p>
            <a:pPr algn="just"/>
            <a:r>
              <a:rPr lang="cs-CZ" sz="2000" b="1" dirty="0" smtClean="0"/>
              <a:t>1931 - Václav Havelka, </a:t>
            </a:r>
            <a:r>
              <a:rPr lang="cs-CZ" sz="2000" dirty="0" smtClean="0"/>
              <a:t>vzdělavatel SDH. </a:t>
            </a:r>
          </a:p>
          <a:p>
            <a:pPr algn="just"/>
            <a:r>
              <a:rPr lang="cs-CZ" sz="2000" b="1" dirty="0" smtClean="0"/>
              <a:t>1939 - Jan Havelka, </a:t>
            </a:r>
            <a:r>
              <a:rPr lang="cs-CZ" sz="2000" dirty="0" smtClean="0"/>
              <a:t>rolník, člen SDH.</a:t>
            </a:r>
          </a:p>
          <a:p>
            <a:pPr algn="just"/>
            <a:r>
              <a:rPr lang="cs-CZ" sz="2000" b="1" dirty="0" smtClean="0"/>
              <a:t>1943 - Jan Havelka se vystěhoval z obce.</a:t>
            </a:r>
            <a:endParaRPr lang="cs-CZ" sz="2000"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18</a:t>
            </a:fld>
            <a:endParaRPr lang="cs-CZ"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Autofit/>
          </a:bodyPr>
          <a:lstStyle/>
          <a:p>
            <a:r>
              <a:rPr lang="cs-CZ" sz="3200" b="1" dirty="0" smtClean="0">
                <a:solidFill>
                  <a:srgbClr val="FF0000"/>
                </a:solidFill>
              </a:rPr>
              <a:t>Usedlost č. p. 3 „grunt Havelkovský“.</a:t>
            </a:r>
            <a:endParaRPr lang="cs-CZ" sz="3200" b="1" dirty="0">
              <a:solidFill>
                <a:srgbClr val="FF0000"/>
              </a:solidFill>
            </a:endParaRPr>
          </a:p>
        </p:txBody>
      </p:sp>
      <p:pic>
        <p:nvPicPr>
          <p:cNvPr id="5" name="Zástupný symbol pro obsah 4" descr="Mapa_3.jpg"/>
          <p:cNvPicPr>
            <a:picLocks noGrp="1" noChangeAspect="1"/>
          </p:cNvPicPr>
          <p:nvPr>
            <p:ph idx="1"/>
          </p:nvPr>
        </p:nvPicPr>
        <p:blipFill>
          <a:blip r:embed="rId2" cstate="print"/>
          <a:stretch>
            <a:fillRect/>
          </a:stretch>
        </p:blipFill>
        <p:spPr>
          <a:xfrm>
            <a:off x="714348" y="1000108"/>
            <a:ext cx="7414379" cy="5299777"/>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19</a:t>
            </a:fld>
            <a:endParaRPr lang="cs-CZ"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620688"/>
            <a:ext cx="8229600" cy="6094460"/>
          </a:xfrm>
        </p:spPr>
        <p:txBody>
          <a:bodyPr>
            <a:noAutofit/>
          </a:bodyPr>
          <a:lstStyle/>
          <a:p>
            <a:pPr algn="just"/>
            <a:r>
              <a:rPr lang="cs-CZ" sz="1850" b="1" dirty="0" smtClean="0"/>
              <a:t>1495 - </a:t>
            </a:r>
            <a:r>
              <a:rPr lang="cs-CZ" sz="1850" dirty="0" smtClean="0"/>
              <a:t>dvůr kmetcí (poddanský) – </a:t>
            </a:r>
            <a:r>
              <a:rPr lang="cs-CZ" sz="1850" dirty="0" smtClean="0">
                <a:solidFill>
                  <a:srgbClr val="00B0F0"/>
                </a:solidFill>
              </a:rPr>
              <a:t>zvaný</a:t>
            </a:r>
            <a:r>
              <a:rPr lang="cs-CZ" sz="1850" dirty="0" smtClean="0"/>
              <a:t> </a:t>
            </a:r>
            <a:r>
              <a:rPr lang="cs-CZ" sz="1850" b="1" dirty="0" smtClean="0"/>
              <a:t>„Havlovské“.</a:t>
            </a:r>
            <a:endParaRPr lang="cs-CZ" sz="1850" dirty="0" smtClean="0"/>
          </a:p>
          <a:p>
            <a:pPr algn="just"/>
            <a:r>
              <a:rPr lang="cs-CZ" sz="1850" b="1" dirty="0" smtClean="0"/>
              <a:t>1560 - </a:t>
            </a:r>
            <a:r>
              <a:rPr lang="cs-CZ" sz="1850" dirty="0" smtClean="0"/>
              <a:t>připomíná se </a:t>
            </a:r>
            <a:r>
              <a:rPr lang="cs-CZ" sz="1850" b="1" dirty="0" smtClean="0"/>
              <a:t>„grunt Havelkovský“.</a:t>
            </a:r>
            <a:endParaRPr lang="cs-CZ" sz="1850" dirty="0" smtClean="0"/>
          </a:p>
          <a:p>
            <a:pPr algn="just"/>
            <a:r>
              <a:rPr lang="cs-CZ" sz="1850" b="1" dirty="0" smtClean="0"/>
              <a:t>1606 - Petr </a:t>
            </a:r>
            <a:r>
              <a:rPr lang="cs-CZ" sz="1850" dirty="0" smtClean="0"/>
              <a:t>na</a:t>
            </a:r>
            <a:r>
              <a:rPr lang="cs-CZ" sz="1850" b="1" dirty="0" smtClean="0"/>
              <a:t> „Havelkově gruntu“,</a:t>
            </a:r>
            <a:r>
              <a:rPr lang="cs-CZ" sz="1850" dirty="0" smtClean="0"/>
              <a:t> </a:t>
            </a:r>
            <a:r>
              <a:rPr lang="cs-CZ" sz="1850" i="1" dirty="0" smtClean="0">
                <a:solidFill>
                  <a:srgbClr val="00B0F0"/>
                </a:solidFill>
              </a:rPr>
              <a:t>platil o sv. Jiří 1 kopu 25 gr., o sv. Havlu 1 kopu 25 gr., 2 slepice, 30 vajec, robot 1 den týdně ve žních. </a:t>
            </a:r>
            <a:endParaRPr lang="cs-CZ" sz="1850" dirty="0" smtClean="0">
              <a:solidFill>
                <a:srgbClr val="00B0F0"/>
              </a:solidFill>
            </a:endParaRPr>
          </a:p>
          <a:p>
            <a:pPr algn="just"/>
            <a:r>
              <a:rPr lang="cs-CZ" sz="1850" b="1" dirty="0" smtClean="0"/>
              <a:t>1628 - Jan Havelka, </a:t>
            </a:r>
            <a:r>
              <a:rPr lang="cs-CZ" sz="1850" dirty="0" smtClean="0"/>
              <a:t>manželka Dorota.  Syn Václav,</a:t>
            </a:r>
          </a:p>
          <a:p>
            <a:pPr algn="just"/>
            <a:r>
              <a:rPr lang="cs-CZ" sz="1850" b="1" dirty="0" smtClean="0"/>
              <a:t>1654 - Jan Havelka</a:t>
            </a:r>
            <a:r>
              <a:rPr lang="cs-CZ" sz="1850" dirty="0" smtClean="0"/>
              <a:t>, </a:t>
            </a:r>
            <a:r>
              <a:rPr lang="cs-CZ" sz="1850" i="1" dirty="0" smtClean="0"/>
              <a:t>berní rula, rolník, jenž qualitates osedlého má, 36 str. rolí, 10 str. polí na zimu seje, 9 str. na jaro seje, chovat může 4 koně, chová 2 koně, 4 krávy, 3 jalovice, 3 svině, </a:t>
            </a:r>
            <a:r>
              <a:rPr lang="cs-CZ" sz="1850" i="1" dirty="0" smtClean="0">
                <a:solidFill>
                  <a:srgbClr val="0070C0"/>
                </a:solidFill>
              </a:rPr>
              <a:t>porostlin</a:t>
            </a:r>
            <a:r>
              <a:rPr lang="cs-CZ" sz="1850" i="1" dirty="0" smtClean="0"/>
              <a:t> má pod 3 str.</a:t>
            </a:r>
            <a:endParaRPr lang="cs-CZ" sz="1850" dirty="0" smtClean="0"/>
          </a:p>
          <a:p>
            <a:pPr algn="just"/>
            <a:r>
              <a:rPr lang="cs-CZ" sz="1850" dirty="0" smtClean="0">
                <a:solidFill>
                  <a:srgbClr val="0070C0"/>
                </a:solidFill>
              </a:rPr>
              <a:t>1671 - rekatolizace, zpovědní seznam, nekatolík </a:t>
            </a:r>
            <a:r>
              <a:rPr lang="cs-CZ" sz="1850" b="1" dirty="0" smtClean="0">
                <a:solidFill>
                  <a:srgbClr val="0070C0"/>
                </a:solidFill>
              </a:rPr>
              <a:t>Mikuláš Havelka, </a:t>
            </a:r>
            <a:r>
              <a:rPr lang="cs-CZ" sz="1850" dirty="0" smtClean="0">
                <a:solidFill>
                  <a:srgbClr val="0070C0"/>
                </a:solidFill>
              </a:rPr>
              <a:t>nedostavil se.</a:t>
            </a:r>
          </a:p>
          <a:p>
            <a:pPr algn="just"/>
            <a:r>
              <a:rPr lang="cs-CZ" sz="1850" dirty="0" smtClean="0"/>
              <a:t>1715 – uvádí i odhad konopišťského panství. </a:t>
            </a:r>
          </a:p>
          <a:p>
            <a:pPr algn="just"/>
            <a:r>
              <a:rPr lang="cs-CZ" sz="1850" b="1" dirty="0" smtClean="0"/>
              <a:t>1742 - Vít Havelka/Klenovec, </a:t>
            </a:r>
            <a:r>
              <a:rPr lang="cs-CZ" sz="1850" dirty="0" smtClean="0"/>
              <a:t>manželka Judyta, děti Tomáš, Martin, Anna (za </a:t>
            </a:r>
            <a:r>
              <a:rPr lang="cs-CZ" sz="1850" dirty="0" smtClean="0">
                <a:solidFill>
                  <a:srgbClr val="92D050"/>
                </a:solidFill>
              </a:rPr>
              <a:t>Žabu z Ú</a:t>
            </a:r>
            <a:r>
              <a:rPr lang="cs-CZ" sz="1850" dirty="0" smtClean="0"/>
              <a:t>), Matěj, Václav, Dorota (za Hubínka), Kateřina (za Šacha) a Běta (Drába).</a:t>
            </a:r>
          </a:p>
          <a:p>
            <a:pPr algn="just"/>
            <a:r>
              <a:rPr lang="cs-CZ" sz="1850" b="1" dirty="0" smtClean="0"/>
              <a:t>1750 - rodina Havelkova</a:t>
            </a:r>
            <a:r>
              <a:rPr lang="cs-CZ" sz="1850" dirty="0" smtClean="0"/>
              <a:t>, </a:t>
            </a:r>
            <a:r>
              <a:rPr lang="cs-CZ" sz="1850" i="1" dirty="0" smtClean="0"/>
              <a:t>výměra 45 jiter 731</a:t>
            </a:r>
            <a:r>
              <a:rPr lang="cs-CZ" sz="1850" i="1" baseline="30000" dirty="0" smtClean="0"/>
              <a:t>oo</a:t>
            </a:r>
            <a:r>
              <a:rPr lang="cs-CZ" sz="1850" i="1" dirty="0" smtClean="0"/>
              <a:t> pozemků.</a:t>
            </a:r>
            <a:endParaRPr lang="cs-CZ" sz="1850" dirty="0" smtClean="0"/>
          </a:p>
          <a:p>
            <a:pPr algn="just"/>
            <a:r>
              <a:rPr lang="cs-CZ" sz="1850" b="1" dirty="0" smtClean="0"/>
              <a:t>1756 - </a:t>
            </a:r>
            <a:r>
              <a:rPr lang="cs-CZ" sz="1850" dirty="0" smtClean="0"/>
              <a:t>syn </a:t>
            </a:r>
            <a:r>
              <a:rPr lang="cs-CZ" sz="1850" b="1" dirty="0" smtClean="0"/>
              <a:t>Tomáš Klenovec </a:t>
            </a:r>
            <a:r>
              <a:rPr lang="cs-CZ" sz="1850" dirty="0" smtClean="0"/>
              <a:t>jinak</a:t>
            </a:r>
            <a:r>
              <a:rPr lang="cs-CZ" sz="1850" b="1" dirty="0" smtClean="0"/>
              <a:t> Hubínek, </a:t>
            </a:r>
            <a:r>
              <a:rPr lang="cs-CZ" sz="1850" i="1" dirty="0" smtClean="0"/>
              <a:t>stavení, okovaný vůz, pluh, brány, hrabici, kosa a loučná kosa, pár potahů, 12 str. polí osetých, 24 str. neosetých, louka po 2 vozy sena, celkem za 87 zl. rýn. </a:t>
            </a:r>
            <a:r>
              <a:rPr lang="cs-CZ" sz="1850" dirty="0" smtClean="0"/>
              <a:t>Děti Josef, Václav, Alžběta, Jan a Mariana (za Kubáska).</a:t>
            </a:r>
          </a:p>
          <a:p>
            <a:pPr algn="just"/>
            <a:r>
              <a:rPr lang="cs-CZ" sz="1850" b="1" dirty="0" smtClean="0"/>
              <a:t>1769 – Václav Havelka. </a:t>
            </a:r>
            <a:r>
              <a:rPr lang="cs-CZ" sz="1850" dirty="0" smtClean="0"/>
              <a:t>Děti Marie/Mariána, Anna, Thomas.</a:t>
            </a:r>
          </a:p>
        </p:txBody>
      </p:sp>
      <p:sp>
        <p:nvSpPr>
          <p:cNvPr id="4" name="Zástupný symbol pro číslo snímku 3"/>
          <p:cNvSpPr>
            <a:spLocks noGrp="1"/>
          </p:cNvSpPr>
          <p:nvPr>
            <p:ph type="sldNum" sz="quarter" idx="12"/>
          </p:nvPr>
        </p:nvSpPr>
        <p:spPr>
          <a:xfrm>
            <a:off x="6572264" y="6357958"/>
            <a:ext cx="2133600" cy="365125"/>
          </a:xfrm>
        </p:spPr>
        <p:txBody>
          <a:bodyPr/>
          <a:lstStyle/>
          <a:p>
            <a:fld id="{CBDA8801-9283-4F38-9138-859C704E7B0D}" type="slidenum">
              <a:rPr lang="cs-CZ" smtClean="0"/>
              <a:pPr/>
              <a:t>20</a:t>
            </a:fld>
            <a:endParaRPr lang="cs-CZ" dirty="0"/>
          </a:p>
        </p:txBody>
      </p:sp>
      <p:sp>
        <p:nvSpPr>
          <p:cNvPr id="6" name="Nadpis 5"/>
          <p:cNvSpPr>
            <a:spLocks noGrp="1"/>
          </p:cNvSpPr>
          <p:nvPr>
            <p:ph type="title"/>
          </p:nvPr>
        </p:nvSpPr>
        <p:spPr>
          <a:xfrm>
            <a:off x="428596" y="714356"/>
            <a:ext cx="8229600" cy="153966"/>
          </a:xfrm>
        </p:spPr>
        <p:txBody>
          <a:bodyPr>
            <a:normAutofit fontScale="90000"/>
          </a:bodyPr>
          <a:lstStyle/>
          <a:p>
            <a:r>
              <a:rPr lang="cs-CZ" sz="2000" b="1" dirty="0" smtClean="0">
                <a:solidFill>
                  <a:srgbClr val="FF0000"/>
                </a:solidFill>
              </a:rPr>
              <a:t>Usedlost č. p. 3 zvaná „grunt Havelkovský“, později „u Kolářů“.</a:t>
            </a:r>
            <a:r>
              <a:rPr lang="cs-CZ" dirty="0" smtClean="0">
                <a:solidFill>
                  <a:srgbClr val="FF0000"/>
                </a:solidFill>
              </a:rPr>
              <a:t/>
            </a:r>
            <a:br>
              <a:rPr lang="cs-CZ" dirty="0" smtClean="0">
                <a:solidFill>
                  <a:srgbClr val="FF0000"/>
                </a:solidFill>
              </a:rPr>
            </a:br>
            <a:endParaRPr lang="cs-CZ"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rmAutofit/>
          </a:bodyPr>
          <a:lstStyle/>
          <a:p>
            <a:pPr algn="r"/>
            <a:r>
              <a:rPr lang="cs-CZ" sz="1800" dirty="0" smtClean="0">
                <a:solidFill>
                  <a:srgbClr val="FF0000"/>
                </a:solidFill>
              </a:rPr>
              <a:t>Pokračování č. p. 3</a:t>
            </a:r>
            <a:endParaRPr lang="cs-CZ" sz="1800" dirty="0">
              <a:solidFill>
                <a:srgbClr val="FF0000"/>
              </a:solidFill>
            </a:endParaRPr>
          </a:p>
        </p:txBody>
      </p:sp>
      <p:sp>
        <p:nvSpPr>
          <p:cNvPr id="3" name="Zástupný symbol pro obsah 2"/>
          <p:cNvSpPr>
            <a:spLocks noGrp="1"/>
          </p:cNvSpPr>
          <p:nvPr>
            <p:ph idx="1"/>
          </p:nvPr>
        </p:nvSpPr>
        <p:spPr>
          <a:xfrm>
            <a:off x="457200" y="836712"/>
            <a:ext cx="8229600" cy="5544616"/>
          </a:xfrm>
        </p:spPr>
        <p:txBody>
          <a:bodyPr>
            <a:normAutofit fontScale="55000" lnSpcReduction="20000"/>
          </a:bodyPr>
          <a:lstStyle/>
          <a:p>
            <a:pPr algn="just"/>
            <a:r>
              <a:rPr lang="cs-CZ" b="1" dirty="0" smtClean="0"/>
              <a:t>1777 - Thomas Havelka (Klenovec),</a:t>
            </a:r>
            <a:r>
              <a:rPr lang="cs-CZ" dirty="0" smtClean="0"/>
              <a:t> </a:t>
            </a:r>
            <a:r>
              <a:rPr lang="cs-CZ" i="1" dirty="0" smtClean="0"/>
              <a:t>zdaněn, 20 fl. 56 ½ grejc. Robot 3 dny (2 s koňmi týdně a 1 den ruční roboty od sv. Jana do sv. Václava). </a:t>
            </a:r>
            <a:r>
              <a:rPr lang="cs-CZ" dirty="0" smtClean="0">
                <a:solidFill>
                  <a:srgbClr val="0070C0"/>
                </a:solidFill>
              </a:rPr>
              <a:t>Byl i konšel. </a:t>
            </a:r>
            <a:r>
              <a:rPr lang="cs-CZ" dirty="0" smtClean="0"/>
              <a:t>Děti Kateřina, Vít, František.</a:t>
            </a:r>
          </a:p>
          <a:p>
            <a:pPr algn="just"/>
            <a:r>
              <a:rPr lang="cs-CZ" b="1" dirty="0" smtClean="0"/>
              <a:t>1793 </a:t>
            </a:r>
            <a:r>
              <a:rPr lang="cs-CZ" dirty="0" smtClean="0"/>
              <a:t>- syn </a:t>
            </a:r>
            <a:r>
              <a:rPr lang="cs-CZ" b="1" dirty="0" smtClean="0"/>
              <a:t>František Klenovec (vulgo Havelka),</a:t>
            </a:r>
            <a:r>
              <a:rPr lang="cs-CZ" dirty="0" smtClean="0"/>
              <a:t> </a:t>
            </a:r>
            <a:r>
              <a:rPr lang="cs-CZ" i="1" dirty="0" smtClean="0"/>
              <a:t>světnice, síň a dvě komory, odhad 30 zl. rýn., stodola (40 zl.), vedle stodoly zděná komora (20 zl.), zvláštní komora a pod ní sklep 30 zl., maštal a při ní komůrka (20 zl.), kravský chlév a při něm dva chlívky (20 zl.), studna (5 zl.), 2 klisny (40 zl.) a 1 kráva (10 zl.). 12 str. polí žitem osetých (24 zl.) na sýpce 5 str. žita (10 zl.), 2 str. ječmena (3 zl.), 3 str. ovsa (3 zl.), 1 vůz, 2 brány, 2 pluhy, řezačka s kosou, 2 sekery, pilu a ostatní nářadí (28 zl., robota každý týden po celý rok 3 dny (doba 156 dní) párem potahů a v době od sv. Jana do sv. Václava 13 dní pěší. </a:t>
            </a:r>
            <a:r>
              <a:rPr lang="cs-CZ" dirty="0" smtClean="0"/>
              <a:t>Děti František, Václav, Josef, Jan a Dorota (za Žabu).</a:t>
            </a:r>
          </a:p>
          <a:p>
            <a:pPr algn="just"/>
            <a:r>
              <a:rPr lang="cs-CZ" b="1" dirty="0" smtClean="0"/>
              <a:t>1830 - Josef Havelka (Klenovec)</a:t>
            </a:r>
            <a:r>
              <a:rPr lang="cs-CZ" dirty="0" smtClean="0"/>
              <a:t> a manželka Lidmila Kubásková z Václavic 26. Syn František.</a:t>
            </a:r>
          </a:p>
          <a:p>
            <a:pPr algn="just"/>
            <a:r>
              <a:rPr lang="cs-CZ" b="1" dirty="0" smtClean="0"/>
              <a:t>1838 - </a:t>
            </a:r>
            <a:r>
              <a:rPr lang="cs-CZ" dirty="0" smtClean="0"/>
              <a:t>syn </a:t>
            </a:r>
            <a:r>
              <a:rPr lang="cs-CZ" b="1" dirty="0" smtClean="0"/>
              <a:t>František Klenovec </a:t>
            </a:r>
            <a:r>
              <a:rPr lang="cs-CZ" dirty="0" smtClean="0"/>
              <a:t>zvaný</a:t>
            </a:r>
            <a:r>
              <a:rPr lang="cs-CZ" b="1" dirty="0" smtClean="0"/>
              <a:t> Havelka,</a:t>
            </a:r>
            <a:r>
              <a:rPr lang="cs-CZ" dirty="0" smtClean="0"/>
              <a:t> </a:t>
            </a:r>
            <a:r>
              <a:rPr lang="cs-CZ" i="1" dirty="0" smtClean="0"/>
              <a:t>rolník, cena 705 zl. 39 kr. stř.; pár tažných koní; ostatním dětem podíly po 16 zl., 42 jiter 848</a:t>
            </a:r>
            <a:r>
              <a:rPr lang="cs-CZ" i="1" baseline="30000" dirty="0" smtClean="0"/>
              <a:t>00</a:t>
            </a:r>
            <a:r>
              <a:rPr lang="cs-CZ" i="1" dirty="0" smtClean="0"/>
              <a:t> polí a 2 jitra 1483</a:t>
            </a:r>
            <a:r>
              <a:rPr lang="cs-CZ" i="1" baseline="30000" dirty="0" smtClean="0"/>
              <a:t>00</a:t>
            </a:r>
            <a:r>
              <a:rPr lang="cs-CZ" i="1" dirty="0" smtClean="0"/>
              <a:t> luk, zahrad a pastvin. </a:t>
            </a:r>
            <a:r>
              <a:rPr lang="cs-CZ" dirty="0" smtClean="0"/>
              <a:t>Manželka Anna Chlístovská z Chlístova 3. Děti Václav, František (za Marková z Hrusic 2), Jan Křtitel, Barbora (za Fifku), Marie (za Pohůnka z Mysliče 17), Kateřina, Jozef </a:t>
            </a:r>
            <a:r>
              <a:rPr lang="cs-CZ" dirty="0" smtClean="0">
                <a:solidFill>
                  <a:srgbClr val="92D050"/>
                </a:solidFill>
              </a:rPr>
              <a:t>(†v Úročnici 16</a:t>
            </a:r>
            <a:r>
              <a:rPr lang="cs-CZ" dirty="0" smtClean="0"/>
              <a:t>) a Josef (za </a:t>
            </a:r>
            <a:r>
              <a:rPr lang="cs-CZ" dirty="0" smtClean="0">
                <a:solidFill>
                  <a:srgbClr val="92D050"/>
                </a:solidFill>
              </a:rPr>
              <a:t>Řehákovou z Úročnice 6</a:t>
            </a:r>
            <a:r>
              <a:rPr lang="cs-CZ" dirty="0" smtClean="0"/>
              <a:t>).</a:t>
            </a:r>
          </a:p>
          <a:p>
            <a:pPr algn="just"/>
            <a:r>
              <a:rPr lang="cs-CZ" dirty="0" smtClean="0"/>
              <a:t>1842 - *Jan Havelka (otec Václav Havelka řečený Klenovec, </a:t>
            </a:r>
            <a:r>
              <a:rPr lang="cs-CZ" dirty="0" smtClean="0">
                <a:solidFill>
                  <a:srgbClr val="0070C0"/>
                </a:solidFill>
              </a:rPr>
              <a:t>podruh</a:t>
            </a:r>
            <a:r>
              <a:rPr lang="cs-CZ" dirty="0" smtClean="0"/>
              <a:t> z Úročnice 3, matka </a:t>
            </a:r>
            <a:r>
              <a:rPr lang="cs-CZ" dirty="0" smtClean="0">
                <a:solidFill>
                  <a:srgbClr val="92D050"/>
                </a:solidFill>
              </a:rPr>
              <a:t>Marie Žabová, z Úročnice 15</a:t>
            </a:r>
            <a:r>
              <a:rPr lang="cs-CZ" dirty="0" smtClean="0"/>
              <a:t>).</a:t>
            </a:r>
          </a:p>
          <a:p>
            <a:pPr algn="just"/>
            <a:r>
              <a:rPr lang="cs-CZ" b="1" dirty="0" smtClean="0"/>
              <a:t>1862 - *Maria Klenovcová </a:t>
            </a:r>
            <a:r>
              <a:rPr lang="cs-CZ" dirty="0" smtClean="0"/>
              <a:t>(otec Václav Klenovec, zedník z Úročnice 3, matka Marie Stibůrková z Přibyšic 19).</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21</a:t>
            </a:fld>
            <a:endParaRPr lang="cs-CZ"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rmAutofit/>
          </a:bodyPr>
          <a:lstStyle/>
          <a:p>
            <a:pPr algn="r"/>
            <a:r>
              <a:rPr lang="cs-CZ" sz="1800" dirty="0" smtClean="0"/>
              <a:t>Pokračování č. p. 3</a:t>
            </a:r>
            <a:endParaRPr lang="cs-CZ" sz="1800" dirty="0"/>
          </a:p>
        </p:txBody>
      </p:sp>
      <p:sp>
        <p:nvSpPr>
          <p:cNvPr id="3" name="Zástupný symbol pro obsah 2"/>
          <p:cNvSpPr>
            <a:spLocks noGrp="1"/>
          </p:cNvSpPr>
          <p:nvPr>
            <p:ph idx="1"/>
          </p:nvPr>
        </p:nvSpPr>
        <p:spPr>
          <a:xfrm>
            <a:off x="457200" y="764704"/>
            <a:ext cx="8229600" cy="6624736"/>
          </a:xfrm>
        </p:spPr>
        <p:txBody>
          <a:bodyPr>
            <a:normAutofit/>
          </a:bodyPr>
          <a:lstStyle/>
          <a:p>
            <a:pPr algn="just"/>
            <a:r>
              <a:rPr lang="cs-CZ" sz="1900" b="1" dirty="0" smtClean="0"/>
              <a:t>1877 - </a:t>
            </a:r>
            <a:r>
              <a:rPr lang="cs-CZ" sz="1900" dirty="0" smtClean="0"/>
              <a:t>syn</a:t>
            </a:r>
            <a:r>
              <a:rPr lang="cs-CZ" sz="1900" b="1" dirty="0" smtClean="0"/>
              <a:t> Václav Klenovec </a:t>
            </a:r>
            <a:r>
              <a:rPr lang="cs-CZ" sz="1900" dirty="0" smtClean="0"/>
              <a:t>po</a:t>
            </a:r>
            <a:r>
              <a:rPr lang="cs-CZ" sz="1900" b="1" dirty="0" smtClean="0"/>
              <a:t> †Františku Klenovcovi, </a:t>
            </a:r>
            <a:r>
              <a:rPr lang="cs-CZ" sz="1900" i="1" dirty="0" smtClean="0"/>
              <a:t>cena 6443 zl. 80 kr.</a:t>
            </a:r>
          </a:p>
          <a:p>
            <a:pPr algn="just"/>
            <a:r>
              <a:rPr lang="cs-CZ" sz="1900" dirty="0" smtClean="0">
                <a:solidFill>
                  <a:srgbClr val="0070C0"/>
                </a:solidFill>
              </a:rPr>
              <a:t>1883 - *Josef Burda (herec, režisér, podnikatel a divadelní ředitel), (17. 12.).</a:t>
            </a:r>
          </a:p>
          <a:p>
            <a:pPr algn="just"/>
            <a:r>
              <a:rPr lang="cs-CZ" sz="1900" dirty="0" smtClean="0">
                <a:solidFill>
                  <a:srgbClr val="0070C0"/>
                </a:solidFill>
              </a:rPr>
              <a:t>Burdová, podruhyně z Bystřice 61, otec Jan Burda, domkář ze Strašilova 7).</a:t>
            </a:r>
          </a:p>
          <a:p>
            <a:pPr algn="just"/>
            <a:r>
              <a:rPr lang="cs-CZ" sz="1900" dirty="0" smtClean="0"/>
              <a:t>1899 - ∞syn Josef Klenovec a Františka Žížalová. Děti Marie, Marie, Anežka, Františka, Antonie, Růžena.</a:t>
            </a:r>
          </a:p>
          <a:p>
            <a:pPr algn="just"/>
            <a:r>
              <a:rPr lang="cs-CZ" sz="1900" b="1" dirty="0" smtClean="0"/>
              <a:t>1905 - </a:t>
            </a:r>
            <a:r>
              <a:rPr lang="cs-CZ" sz="1900" dirty="0" smtClean="0"/>
              <a:t>koupili usedlost </a:t>
            </a:r>
            <a:r>
              <a:rPr lang="cs-CZ" sz="1900" b="1" dirty="0" smtClean="0"/>
              <a:t>manželé František a Antonie Žížalovi.</a:t>
            </a:r>
            <a:endParaRPr lang="cs-CZ" sz="1900" dirty="0" smtClean="0"/>
          </a:p>
          <a:p>
            <a:pPr algn="just"/>
            <a:r>
              <a:rPr lang="cs-CZ" sz="1900" dirty="0" smtClean="0"/>
              <a:t>1908 - Josef Klenovec, rolník, *1872 Úročnice, děti Marie, Anežka, Františka, Antonie, Růžena, Josef, zakládající činný člen SDH.</a:t>
            </a:r>
          </a:p>
          <a:p>
            <a:pPr algn="just"/>
            <a:r>
              <a:rPr lang="cs-CZ" sz="1900" b="1" dirty="0" smtClean="0"/>
              <a:t>1908 - František Žížala st., </a:t>
            </a:r>
            <a:r>
              <a:rPr lang="cs-CZ" sz="1900" dirty="0" smtClean="0"/>
              <a:t>výminkář, zakladatel a přispívající člen SDH.</a:t>
            </a:r>
          </a:p>
          <a:p>
            <a:pPr algn="just"/>
            <a:r>
              <a:rPr lang="cs-CZ" sz="1900" b="1" dirty="0" smtClean="0"/>
              <a:t>1911 - Josef Žížala, </a:t>
            </a:r>
            <a:r>
              <a:rPr lang="cs-CZ" sz="1900" dirty="0" smtClean="0">
                <a:solidFill>
                  <a:srgbClr val="00B0F0"/>
                </a:solidFill>
              </a:rPr>
              <a:t>starosta obce </a:t>
            </a:r>
            <a:r>
              <a:rPr lang="cs-CZ" sz="1900" dirty="0" smtClean="0"/>
              <a:t>i starosta SDH.</a:t>
            </a:r>
          </a:p>
          <a:p>
            <a:pPr algn="just"/>
            <a:r>
              <a:rPr lang="cs-CZ" sz="1900" dirty="0" smtClean="0"/>
              <a:t>1920 - František Žížala, syn rolníka, *1900 Úročnice, svobodný, četař SDH.</a:t>
            </a:r>
          </a:p>
          <a:p>
            <a:pPr algn="just"/>
            <a:r>
              <a:rPr lang="cs-CZ" sz="1900" b="1" dirty="0" smtClean="0"/>
              <a:t>1928 - Josef Kolář, </a:t>
            </a:r>
            <a:r>
              <a:rPr lang="cs-CZ" sz="1900" dirty="0" smtClean="0"/>
              <a:t>rolník,</a:t>
            </a:r>
            <a:r>
              <a:rPr lang="cs-CZ" sz="1900" b="1" dirty="0" smtClean="0"/>
              <a:t> </a:t>
            </a:r>
            <a:r>
              <a:rPr lang="cs-CZ" sz="1900" dirty="0" smtClean="0"/>
              <a:t>*Milovanice, ženatý, syn František Vlastimil, velitel, činný člen SDH.</a:t>
            </a:r>
          </a:p>
          <a:p>
            <a:pPr algn="just"/>
            <a:r>
              <a:rPr lang="cs-CZ" sz="1900" b="1" dirty="0" smtClean="0"/>
              <a:t>1940 – Josef Kolář </a:t>
            </a:r>
            <a:r>
              <a:rPr lang="cs-CZ" sz="1900" dirty="0" smtClean="0"/>
              <a:t>postavil nový obytný dům, u mostu.</a:t>
            </a:r>
          </a:p>
          <a:p>
            <a:pPr algn="just"/>
            <a:r>
              <a:rPr lang="cs-CZ" sz="1900" dirty="0" smtClean="0"/>
              <a:t>1943 - společné stáje SS dvora.</a:t>
            </a:r>
          </a:p>
          <a:p>
            <a:pPr algn="just"/>
            <a:r>
              <a:rPr lang="cs-CZ" sz="1900" b="1" dirty="0" smtClean="0"/>
              <a:t>1943 - Josef Kolář se vystěhoval do Čerčan, před tím starosta obce a správce SS dvora. Po válce se nevrátil.</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22</a:t>
            </a:fld>
            <a:endParaRPr lang="cs-CZ"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50106"/>
          </a:xfrm>
        </p:spPr>
        <p:txBody>
          <a:bodyPr>
            <a:noAutofit/>
          </a:bodyPr>
          <a:lstStyle/>
          <a:p>
            <a:r>
              <a:rPr lang="cs-CZ" sz="3200" b="1" dirty="0" smtClean="0">
                <a:solidFill>
                  <a:srgbClr val="FF0000"/>
                </a:solidFill>
              </a:rPr>
              <a:t>Usedlost č. p. 4 „Prokšíkovský grunt“.</a:t>
            </a:r>
            <a:endParaRPr lang="cs-CZ" sz="3200" b="1" dirty="0">
              <a:solidFill>
                <a:srgbClr val="FF0000"/>
              </a:solidFill>
            </a:endParaRPr>
          </a:p>
        </p:txBody>
      </p:sp>
      <p:pic>
        <p:nvPicPr>
          <p:cNvPr id="5" name="Zástupný symbol pro obsah 4" descr="Mapa_4.jpg"/>
          <p:cNvPicPr>
            <a:picLocks noGrp="1" noChangeAspect="1"/>
          </p:cNvPicPr>
          <p:nvPr>
            <p:ph idx="1"/>
          </p:nvPr>
        </p:nvPicPr>
        <p:blipFill>
          <a:blip r:embed="rId2" cstate="print"/>
          <a:stretch>
            <a:fillRect/>
          </a:stretch>
        </p:blipFill>
        <p:spPr>
          <a:xfrm>
            <a:off x="683568" y="980470"/>
            <a:ext cx="7414380" cy="5299778"/>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23</a:t>
            </a:fld>
            <a:endParaRPr lang="cs-CZ"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43408"/>
            <a:ext cx="8229600" cy="1008112"/>
          </a:xfrm>
        </p:spPr>
        <p:txBody>
          <a:bodyPr>
            <a:normAutofit fontScale="90000"/>
          </a:bodyPr>
          <a:lstStyle/>
          <a:p>
            <a:r>
              <a:rPr lang="cs-CZ" sz="2000" b="1" dirty="0" smtClean="0"/>
              <a:t/>
            </a:r>
            <a:br>
              <a:rPr lang="cs-CZ" sz="2000" b="1" dirty="0" smtClean="0"/>
            </a:br>
            <a:r>
              <a:rPr lang="cs-CZ" sz="2000" b="1" dirty="0" smtClean="0"/>
              <a:t/>
            </a:r>
            <a:br>
              <a:rPr lang="cs-CZ" sz="2000" b="1" dirty="0" smtClean="0"/>
            </a:br>
            <a:r>
              <a:rPr lang="cs-CZ" sz="2000" b="1" dirty="0" smtClean="0"/>
              <a:t/>
            </a:r>
            <a:br>
              <a:rPr lang="cs-CZ" sz="2000" b="1" dirty="0" smtClean="0"/>
            </a:br>
            <a:r>
              <a:rPr lang="cs-CZ" sz="2000" b="1" dirty="0" smtClean="0">
                <a:solidFill>
                  <a:srgbClr val="FF0000"/>
                </a:solidFill>
              </a:rPr>
              <a:t>Usedlost č. p. 4 zvaná „Prokšíkovský statek“.</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620688"/>
            <a:ext cx="8229600" cy="6237312"/>
          </a:xfrm>
        </p:spPr>
        <p:txBody>
          <a:bodyPr>
            <a:noAutofit/>
          </a:bodyPr>
          <a:lstStyle/>
          <a:p>
            <a:pPr algn="just"/>
            <a:r>
              <a:rPr lang="cs-CZ" sz="1800" b="1" dirty="0" smtClean="0"/>
              <a:t>1495 - </a:t>
            </a:r>
            <a:r>
              <a:rPr lang="cs-CZ" sz="1800" dirty="0" smtClean="0"/>
              <a:t>připomíná se sedlák </a:t>
            </a:r>
            <a:r>
              <a:rPr lang="cs-CZ" sz="1800" b="1" dirty="0" smtClean="0"/>
              <a:t>Prokop.</a:t>
            </a:r>
            <a:endParaRPr lang="cs-CZ" sz="1800" dirty="0" smtClean="0"/>
          </a:p>
          <a:p>
            <a:pPr algn="just"/>
            <a:r>
              <a:rPr lang="cs-CZ" sz="1800" b="1" dirty="0" smtClean="0"/>
              <a:t>1560 - </a:t>
            </a:r>
            <a:r>
              <a:rPr lang="cs-CZ" sz="1800" dirty="0" smtClean="0"/>
              <a:t>připomíná se </a:t>
            </a:r>
            <a:r>
              <a:rPr lang="cs-CZ" sz="1800" b="1" dirty="0" smtClean="0"/>
              <a:t>„Prokšíkovský grunt“.</a:t>
            </a:r>
            <a:r>
              <a:rPr lang="cs-CZ" sz="1800" b="1" i="1" dirty="0" smtClean="0"/>
              <a:t>    </a:t>
            </a:r>
            <a:endParaRPr lang="cs-CZ" sz="1800" dirty="0" smtClean="0"/>
          </a:p>
          <a:p>
            <a:pPr algn="just"/>
            <a:r>
              <a:rPr lang="cs-CZ" sz="1800" b="1" dirty="0" smtClean="0"/>
              <a:t>1606 - Jan </a:t>
            </a:r>
            <a:r>
              <a:rPr lang="cs-CZ" sz="1800" dirty="0" smtClean="0"/>
              <a:t>na </a:t>
            </a:r>
            <a:r>
              <a:rPr lang="cs-CZ" sz="1800" b="1" dirty="0" smtClean="0"/>
              <a:t>„Prokšíkově gruntu“,</a:t>
            </a:r>
            <a:r>
              <a:rPr lang="cs-CZ" sz="1800" dirty="0" smtClean="0"/>
              <a:t> </a:t>
            </a:r>
            <a:r>
              <a:rPr lang="cs-CZ" sz="1800" i="1" dirty="0" smtClean="0"/>
              <a:t>platil o sv. Jiří 10 gr. 4 den., o sv. Havlu 10 gr. 4 den., 1 slepici, 6 vajec, robot 1 den ve žních, z poustky Havlovské platil o sv. Jiří 29 gr. 5 den., o sv. Havlu 29 gr. 5den., 1 slepici, 10 vajec.</a:t>
            </a:r>
            <a:endParaRPr lang="cs-CZ" sz="1800" dirty="0" smtClean="0"/>
          </a:p>
          <a:p>
            <a:pPr algn="just"/>
            <a:r>
              <a:rPr lang="cs-CZ" sz="1800" b="1" dirty="0" smtClean="0"/>
              <a:t>1623 - Jiřík Prokšík, </a:t>
            </a:r>
            <a:r>
              <a:rPr lang="cs-CZ" sz="1800" dirty="0" smtClean="0"/>
              <a:t>manželka </a:t>
            </a:r>
            <a:r>
              <a:rPr lang="cs-CZ" sz="1800" b="1" dirty="0" smtClean="0"/>
              <a:t>Anna, </a:t>
            </a:r>
            <a:r>
              <a:rPr lang="cs-CZ" sz="1800" dirty="0" smtClean="0"/>
              <a:t>dcera Kateřina. </a:t>
            </a:r>
            <a:r>
              <a:rPr lang="cs-CZ" sz="1800" dirty="0" smtClean="0">
                <a:solidFill>
                  <a:srgbClr val="00B0F0"/>
                </a:solidFill>
              </a:rPr>
              <a:t>Matrika Jiřík Prozdík?</a:t>
            </a:r>
          </a:p>
          <a:p>
            <a:pPr algn="just"/>
            <a:r>
              <a:rPr lang="cs-CZ" sz="1800" b="1" dirty="0" smtClean="0"/>
              <a:t>1654 -  Jiřík Pokšík</a:t>
            </a:r>
            <a:r>
              <a:rPr lang="cs-CZ" sz="1800" dirty="0" smtClean="0"/>
              <a:t>, </a:t>
            </a:r>
            <a:r>
              <a:rPr lang="cs-CZ" sz="1800" i="1" dirty="0" smtClean="0"/>
              <a:t>berní rula, rolník, jenž qualitates osedlého má, 28 str. rolí, 10 str. polí na zimu seje, 8 str. na jaro seje, chovat může 2 koně, chová 2 koně, 1 vola, 2 krávy, 5 jalovic, 18 ovcí, 6 sviní, porostlin pod 8 str.</a:t>
            </a:r>
            <a:endParaRPr lang="cs-CZ" sz="1800" dirty="0" smtClean="0"/>
          </a:p>
          <a:p>
            <a:pPr algn="just"/>
            <a:r>
              <a:rPr lang="cs-CZ" sz="1800" b="1" dirty="0" smtClean="0"/>
              <a:t>1674 - Tomáš Prokšík </a:t>
            </a:r>
            <a:r>
              <a:rPr lang="cs-CZ" sz="1800" dirty="0" smtClean="0"/>
              <a:t>– děti Magdalena, Jiří.</a:t>
            </a:r>
          </a:p>
          <a:p>
            <a:pPr algn="just"/>
            <a:r>
              <a:rPr lang="cs-CZ" sz="1800" b="1" dirty="0" smtClean="0"/>
              <a:t>1713 - Jakub Prokšík, </a:t>
            </a:r>
            <a:r>
              <a:rPr lang="cs-CZ" sz="1800" i="1" dirty="0" smtClean="0"/>
              <a:t>stavení (20 zl. rýn.), pár potahů (18 zl.), okovaný vůz (8 zl.), kosa hrabiční a loučná (1 zl.), pluh a brány (1 zl.), 12 str. polí osetých (24 zl.), 24 str. polí neosetých (24 zl.), louky po 2 vozy sena (2 zl. rýn.). </a:t>
            </a:r>
            <a:r>
              <a:rPr lang="cs-CZ" sz="1800" dirty="0" smtClean="0"/>
              <a:t>Děti Tomáš, Jiří, Vít, Matěj, Dorota, Judita (za Drába), Anna (za Marka) a Běta (za Havelku). </a:t>
            </a:r>
          </a:p>
          <a:p>
            <a:pPr algn="just"/>
            <a:r>
              <a:rPr lang="cs-CZ" sz="1800" dirty="0" smtClean="0"/>
              <a:t>1715 - odhad konopišťského panství „Prokšíkovský statek“. </a:t>
            </a:r>
          </a:p>
          <a:p>
            <a:pPr algn="just"/>
            <a:r>
              <a:rPr lang="cs-CZ" sz="1800" dirty="0" smtClean="0"/>
              <a:t>1750 - výměra 42 jiter 1248</a:t>
            </a:r>
            <a:r>
              <a:rPr lang="cs-CZ" sz="1800" baseline="30000" dirty="0" smtClean="0"/>
              <a:t>oo</a:t>
            </a:r>
            <a:r>
              <a:rPr lang="cs-CZ" sz="1800" dirty="0" smtClean="0"/>
              <a:t> pozemků.	</a:t>
            </a:r>
          </a:p>
          <a:p>
            <a:pPr algn="just"/>
            <a:r>
              <a:rPr lang="cs-CZ" sz="1800" b="1" dirty="0" smtClean="0"/>
              <a:t>1756 - </a:t>
            </a:r>
            <a:r>
              <a:rPr lang="cs-CZ" sz="1800" dirty="0" smtClean="0"/>
              <a:t>syn</a:t>
            </a:r>
            <a:r>
              <a:rPr lang="cs-CZ" sz="1800" b="1" dirty="0" smtClean="0"/>
              <a:t> Tomáš Prokšík,</a:t>
            </a:r>
            <a:r>
              <a:rPr lang="cs-CZ" sz="1800" dirty="0" smtClean="0"/>
              <a:t> </a:t>
            </a:r>
            <a:r>
              <a:rPr lang="cs-CZ" sz="1800" i="1" dirty="0" smtClean="0"/>
              <a:t>ostatním dětem vyplatil podíly po 12 zl. 15 kr. Manželka Judyta, děti Tomáš, Jan a dcera (za </a:t>
            </a:r>
            <a:r>
              <a:rPr lang="cs-CZ" sz="1800" i="1" dirty="0" smtClean="0">
                <a:solidFill>
                  <a:srgbClr val="92D050"/>
                </a:solidFill>
              </a:rPr>
              <a:t>Tomáše Kříže z Ouročnice</a:t>
            </a:r>
            <a:r>
              <a:rPr lang="cs-CZ" sz="1800" i="1" dirty="0" smtClean="0"/>
              <a:t>).</a:t>
            </a:r>
            <a:endParaRPr lang="cs-CZ" sz="1800"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24</a:t>
            </a:fld>
            <a:endParaRPr lang="cs-CZ"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4.</a:t>
            </a:r>
            <a:endParaRPr lang="cs-CZ" sz="1800" dirty="0">
              <a:solidFill>
                <a:srgbClr val="FF0000"/>
              </a:solidFill>
            </a:endParaRPr>
          </a:p>
        </p:txBody>
      </p:sp>
      <p:sp>
        <p:nvSpPr>
          <p:cNvPr id="3" name="Zástupný symbol pro obsah 2"/>
          <p:cNvSpPr>
            <a:spLocks noGrp="1"/>
          </p:cNvSpPr>
          <p:nvPr>
            <p:ph idx="1"/>
          </p:nvPr>
        </p:nvSpPr>
        <p:spPr>
          <a:xfrm>
            <a:off x="457200" y="764704"/>
            <a:ext cx="8229600" cy="6984776"/>
          </a:xfrm>
        </p:spPr>
        <p:txBody>
          <a:bodyPr>
            <a:normAutofit fontScale="47500" lnSpcReduction="20000"/>
          </a:bodyPr>
          <a:lstStyle/>
          <a:p>
            <a:pPr algn="just"/>
            <a:r>
              <a:rPr lang="cs-CZ" sz="4000" b="1" dirty="0" smtClean="0"/>
              <a:t>1777 - Thomas Prokšík</a:t>
            </a:r>
            <a:r>
              <a:rPr lang="cs-CZ" sz="4000" dirty="0" smtClean="0"/>
              <a:t>, </a:t>
            </a:r>
            <a:r>
              <a:rPr lang="cs-CZ" sz="4000" i="1" dirty="0" smtClean="0"/>
              <a:t>zdaněn, 20 fl. 56 ½ grejc. Robot 3 dny (2 s koňmi týdně a 1 den ruční roboty od sv. Jana do sv. Václava).</a:t>
            </a:r>
            <a:endParaRPr lang="cs-CZ" sz="4000" dirty="0" smtClean="0"/>
          </a:p>
          <a:p>
            <a:pPr algn="just"/>
            <a:r>
              <a:rPr lang="cs-CZ" sz="4000" b="1" dirty="0" smtClean="0"/>
              <a:t>1798 - </a:t>
            </a:r>
            <a:r>
              <a:rPr lang="cs-CZ" sz="4000" dirty="0" smtClean="0"/>
              <a:t>vdova </a:t>
            </a:r>
            <a:r>
              <a:rPr lang="cs-CZ" sz="4000" b="1" dirty="0" smtClean="0"/>
              <a:t>Judyta Prokšíková </a:t>
            </a:r>
            <a:r>
              <a:rPr lang="cs-CZ" sz="4000" dirty="0" smtClean="0"/>
              <a:t>a syn </a:t>
            </a:r>
            <a:r>
              <a:rPr lang="cs-CZ" sz="4000" b="1" dirty="0" smtClean="0"/>
              <a:t>Tomáš Prokšík</a:t>
            </a:r>
            <a:r>
              <a:rPr lang="cs-CZ" sz="4000" dirty="0" smtClean="0"/>
              <a:t>, </a:t>
            </a:r>
            <a:r>
              <a:rPr lang="cs-CZ" sz="4000" i="1" dirty="0" smtClean="0"/>
              <a:t>stavení – světnice, komora, ovčínek, kravský chlév a maštal (50 zl. rýn.), malý špejchárek (10 zl.), stodolu (20 zl.), sklípek a studnu (7 zl.), 39 jiter 1105</a:t>
            </a:r>
            <a:r>
              <a:rPr lang="cs-CZ" sz="4000" i="1" baseline="30000" dirty="0" smtClean="0"/>
              <a:t>00</a:t>
            </a:r>
            <a:r>
              <a:rPr lang="cs-CZ" sz="4000" i="1" dirty="0" smtClean="0"/>
              <a:t> polí a 3 jitra 143</a:t>
            </a:r>
            <a:r>
              <a:rPr lang="cs-CZ" sz="4000" i="1" baseline="30000" dirty="0" smtClean="0"/>
              <a:t>00</a:t>
            </a:r>
            <a:r>
              <a:rPr lang="cs-CZ" sz="4000" i="1" dirty="0" smtClean="0"/>
              <a:t> luk a zahrad (70 zl.), pár tažných krásných klisen (90 zl. rýn.), pár tažných volů (35 zl.), </a:t>
            </a:r>
            <a:r>
              <a:rPr lang="cs-CZ" sz="4000" i="1" dirty="0" smtClean="0">
                <a:solidFill>
                  <a:srgbClr val="00B0F0"/>
                </a:solidFill>
              </a:rPr>
              <a:t>2 bahnice </a:t>
            </a:r>
            <a:r>
              <a:rPr lang="cs-CZ" sz="4000" i="1" dirty="0" smtClean="0"/>
              <a:t>(4 zl.), vůz s příslušenstvím (12 zl. 30 gr.), dva pluhy a jedny brány (4 zl. 30 kr.), kamna, železný kamnovec, pět lavic, slévač, škopek, konev, díž, 8 víček na chleba a 8 pytlů (2 zl. 38 gr.), 6 mandel žitné slámy po 45 groších, 1 cent sena 1 zl..</a:t>
            </a:r>
            <a:endParaRPr lang="cs-CZ" sz="4000" dirty="0" smtClean="0"/>
          </a:p>
          <a:p>
            <a:pPr algn="just"/>
            <a:r>
              <a:rPr lang="cs-CZ" sz="4000" b="1" dirty="0" smtClean="0"/>
              <a:t>1799 - </a:t>
            </a:r>
            <a:r>
              <a:rPr lang="cs-CZ" sz="4000" dirty="0" smtClean="0"/>
              <a:t>syn</a:t>
            </a:r>
            <a:r>
              <a:rPr lang="cs-CZ" sz="4000" b="1" dirty="0" smtClean="0"/>
              <a:t> Tomáš Prokšík</a:t>
            </a:r>
            <a:r>
              <a:rPr lang="cs-CZ" sz="4000" dirty="0" smtClean="0"/>
              <a:t>, </a:t>
            </a:r>
            <a:r>
              <a:rPr lang="cs-CZ" sz="4000" i="1" dirty="0" smtClean="0"/>
              <a:t>ostatní děti podíly po 27 zl. 43 gr. 3 2/6 denárů rýn. Robotu každý týden po celý rok 3 dny (dohromady ročně 156 dní) párem potahů a v době od sv. Jana Křtitele do sv. Václava 13 dní pěší a do panské konopišťské flusárny 3 str. dřevěného popele v ceně po 8 kr. rýn. </a:t>
            </a:r>
            <a:r>
              <a:rPr lang="cs-CZ" sz="4000" dirty="0" smtClean="0"/>
              <a:t>Děti Kateřina (za Sochůrka), Barbora, Josefa a Anna. </a:t>
            </a:r>
          </a:p>
          <a:p>
            <a:pPr algn="just"/>
            <a:r>
              <a:rPr lang="cs-CZ" sz="4000" b="1" dirty="0" smtClean="0"/>
              <a:t>1850 - </a:t>
            </a:r>
            <a:r>
              <a:rPr lang="cs-CZ" sz="4000" dirty="0" smtClean="0"/>
              <a:t>dcera</a:t>
            </a:r>
            <a:r>
              <a:rPr lang="cs-CZ" sz="4000" b="1" dirty="0" smtClean="0"/>
              <a:t> Kateřina </a:t>
            </a:r>
            <a:r>
              <a:rPr lang="cs-CZ" sz="4000" dirty="0" smtClean="0"/>
              <a:t>a manžel </a:t>
            </a:r>
            <a:r>
              <a:rPr lang="cs-CZ" sz="4000" b="1" dirty="0" smtClean="0"/>
              <a:t>Jan Sochůrek </a:t>
            </a:r>
            <a:r>
              <a:rPr lang="cs-CZ" sz="4000" dirty="0" smtClean="0"/>
              <a:t>z Benešova 104, </a:t>
            </a:r>
            <a:r>
              <a:rPr lang="cs-CZ" sz="4000" i="1" dirty="0" smtClean="0"/>
              <a:t>2400 zl. stř.; 1 březí klisna, 1 kráva, 9 ovcí a 4 jehňata, ostatním dětem podíly po 350 zl. stř. </a:t>
            </a:r>
            <a:r>
              <a:rPr lang="cs-CZ" sz="4000" dirty="0" smtClean="0"/>
              <a:t>Děti Jan Křtitel.</a:t>
            </a:r>
          </a:p>
          <a:p>
            <a:pPr algn="just"/>
            <a:r>
              <a:rPr lang="cs-CZ" sz="4000" b="1" dirty="0" smtClean="0"/>
              <a:t>1856 - </a:t>
            </a:r>
            <a:r>
              <a:rPr lang="cs-CZ" sz="4000" dirty="0" smtClean="0"/>
              <a:t>koupili</a:t>
            </a:r>
            <a:r>
              <a:rPr lang="cs-CZ" sz="4000" b="1" dirty="0" smtClean="0"/>
              <a:t> Jozef Jaruška </a:t>
            </a:r>
            <a:r>
              <a:rPr lang="cs-CZ" sz="4000" dirty="0" smtClean="0"/>
              <a:t>a</a:t>
            </a:r>
            <a:r>
              <a:rPr lang="cs-CZ" sz="4000" b="1" dirty="0" smtClean="0"/>
              <a:t> Kateřina Kadeřábková, </a:t>
            </a:r>
            <a:r>
              <a:rPr lang="cs-CZ" sz="4000" i="1" dirty="0" smtClean="0"/>
              <a:t>3780 zl. stř. </a:t>
            </a:r>
            <a:r>
              <a:rPr lang="cs-CZ" sz="4000" dirty="0" smtClean="0"/>
              <a:t>Děti Marie, Kateřina.</a:t>
            </a:r>
          </a:p>
          <a:p>
            <a:pPr algn="just"/>
            <a:r>
              <a:rPr lang="cs-CZ" sz="4000" b="1" dirty="0" smtClean="0"/>
              <a:t>1870 - </a:t>
            </a:r>
            <a:r>
              <a:rPr lang="cs-CZ" sz="4000" dirty="0" smtClean="0"/>
              <a:t>usedlost v dražbě koupil žid </a:t>
            </a:r>
            <a:r>
              <a:rPr lang="cs-CZ" sz="4000" b="1" dirty="0" smtClean="0"/>
              <a:t>Samuel Arnstein, </a:t>
            </a:r>
            <a:r>
              <a:rPr lang="cs-CZ" sz="4000" i="1" dirty="0" smtClean="0"/>
              <a:t>5000 zl.</a:t>
            </a:r>
            <a:endParaRPr lang="cs-CZ" sz="4000" dirty="0" smtClean="0"/>
          </a:p>
          <a:p>
            <a:pPr algn="just"/>
            <a:r>
              <a:rPr lang="cs-CZ" sz="4000" b="1" dirty="0" smtClean="0"/>
              <a:t>1873 - </a:t>
            </a:r>
            <a:r>
              <a:rPr lang="cs-CZ" sz="4000" dirty="0" smtClean="0"/>
              <a:t>koupili manželé </a:t>
            </a:r>
            <a:r>
              <a:rPr lang="cs-CZ" sz="4000" b="1" dirty="0" smtClean="0"/>
              <a:t>Josef a Kateřina Vilímkovy, </a:t>
            </a:r>
            <a:r>
              <a:rPr lang="cs-CZ" sz="4000" i="1" dirty="0" smtClean="0"/>
              <a:t>9500 zl. </a:t>
            </a:r>
            <a:r>
              <a:rPr lang="cs-CZ" sz="4000" dirty="0" smtClean="0"/>
              <a:t>Děti Marie (za Řezbu z Nespek 3).</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25</a:t>
            </a:fld>
            <a:endParaRPr lang="cs-CZ"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b="1" dirty="0" smtClean="0">
                <a:solidFill>
                  <a:srgbClr val="FF0000"/>
                </a:solidFill>
              </a:rPr>
              <a:t>Pokračování č. p. 4</a:t>
            </a:r>
            <a:endParaRPr lang="cs-CZ" sz="1800" b="1" dirty="0">
              <a:solidFill>
                <a:srgbClr val="FF0000"/>
              </a:solidFill>
            </a:endParaRPr>
          </a:p>
        </p:txBody>
      </p:sp>
      <p:sp>
        <p:nvSpPr>
          <p:cNvPr id="3" name="Zástupný symbol pro obsah 2"/>
          <p:cNvSpPr>
            <a:spLocks noGrp="1"/>
          </p:cNvSpPr>
          <p:nvPr>
            <p:ph idx="1"/>
          </p:nvPr>
        </p:nvSpPr>
        <p:spPr>
          <a:xfrm>
            <a:off x="457200" y="908720"/>
            <a:ext cx="8229600" cy="5688632"/>
          </a:xfrm>
        </p:spPr>
        <p:txBody>
          <a:bodyPr>
            <a:normAutofit fontScale="70000" lnSpcReduction="20000"/>
          </a:bodyPr>
          <a:lstStyle/>
          <a:p>
            <a:pPr algn="just"/>
            <a:r>
              <a:rPr lang="cs-CZ" b="1" dirty="0" smtClean="0"/>
              <a:t>1873 - </a:t>
            </a:r>
            <a:r>
              <a:rPr lang="cs-CZ" dirty="0" smtClean="0"/>
              <a:t>koupili manželé</a:t>
            </a:r>
            <a:r>
              <a:rPr lang="cs-CZ" b="1" dirty="0" smtClean="0"/>
              <a:t> Josef a Marie Kopecký,</a:t>
            </a:r>
            <a:r>
              <a:rPr lang="cs-CZ" dirty="0" smtClean="0"/>
              <a:t> </a:t>
            </a:r>
            <a:r>
              <a:rPr lang="cs-CZ" i="1" dirty="0" smtClean="0"/>
              <a:t>11600 zl.</a:t>
            </a:r>
            <a:endParaRPr lang="cs-CZ" dirty="0" smtClean="0"/>
          </a:p>
          <a:p>
            <a:pPr algn="just"/>
            <a:r>
              <a:rPr lang="cs-CZ" b="1" dirty="0" smtClean="0"/>
              <a:t>1887 - koupili manželé Bedřich a Antonie Buškovy.</a:t>
            </a:r>
            <a:endParaRPr lang="cs-CZ" dirty="0" smtClean="0"/>
          </a:p>
          <a:p>
            <a:pPr algn="just"/>
            <a:r>
              <a:rPr lang="cs-CZ" b="1" dirty="0" smtClean="0"/>
              <a:t>1888 - koupil Václav Kříž, </a:t>
            </a:r>
            <a:r>
              <a:rPr lang="cs-CZ" dirty="0" smtClean="0"/>
              <a:t>dluhy neplatil.</a:t>
            </a:r>
          </a:p>
          <a:p>
            <a:pPr algn="just"/>
            <a:r>
              <a:rPr lang="cs-CZ" b="1" dirty="0" smtClean="0"/>
              <a:t>1888 -  </a:t>
            </a:r>
            <a:r>
              <a:rPr lang="cs-CZ" dirty="0" smtClean="0"/>
              <a:t>usedlost v dražbě koupila </a:t>
            </a:r>
            <a:r>
              <a:rPr lang="cs-CZ" b="1" dirty="0" smtClean="0"/>
              <a:t>Vinohradská záložna.</a:t>
            </a:r>
            <a:endParaRPr lang="cs-CZ" dirty="0" smtClean="0"/>
          </a:p>
          <a:p>
            <a:pPr algn="just"/>
            <a:r>
              <a:rPr lang="cs-CZ" b="1" dirty="0" smtClean="0"/>
              <a:t>1889 -  </a:t>
            </a:r>
            <a:r>
              <a:rPr lang="cs-CZ" dirty="0" smtClean="0"/>
              <a:t>od ní koupili manželé </a:t>
            </a:r>
            <a:r>
              <a:rPr lang="cs-CZ" b="1" dirty="0" smtClean="0"/>
              <a:t>František a Ludmila Kuklovi.</a:t>
            </a:r>
            <a:endParaRPr lang="cs-CZ" dirty="0" smtClean="0"/>
          </a:p>
          <a:p>
            <a:pPr algn="just"/>
            <a:r>
              <a:rPr lang="cs-CZ" b="1" dirty="0" smtClean="0"/>
              <a:t>1893 - </a:t>
            </a:r>
            <a:r>
              <a:rPr lang="cs-CZ" dirty="0" smtClean="0"/>
              <a:t>koupili</a:t>
            </a:r>
            <a:r>
              <a:rPr lang="cs-CZ" b="1" dirty="0" smtClean="0"/>
              <a:t> manželé Václav a Anna Jiráskovi. </a:t>
            </a:r>
            <a:r>
              <a:rPr lang="cs-CZ" dirty="0" smtClean="0"/>
              <a:t>Děti Jaroslav.</a:t>
            </a:r>
          </a:p>
          <a:p>
            <a:pPr algn="just"/>
            <a:r>
              <a:rPr lang="cs-CZ" b="1" dirty="0" smtClean="0"/>
              <a:t>1893 - </a:t>
            </a:r>
            <a:r>
              <a:rPr lang="cs-CZ" dirty="0" smtClean="0"/>
              <a:t>koupil </a:t>
            </a:r>
            <a:r>
              <a:rPr lang="cs-CZ" b="1" dirty="0" smtClean="0"/>
              <a:t>Vojtěch Šnobl.</a:t>
            </a:r>
            <a:endParaRPr lang="cs-CZ" dirty="0" smtClean="0"/>
          </a:p>
          <a:p>
            <a:pPr algn="just"/>
            <a:r>
              <a:rPr lang="cs-CZ" b="1" dirty="0" smtClean="0"/>
              <a:t>1895 - </a:t>
            </a:r>
            <a:r>
              <a:rPr lang="cs-CZ" dirty="0" smtClean="0"/>
              <a:t>koupili manželé </a:t>
            </a:r>
            <a:r>
              <a:rPr lang="cs-CZ" b="1" dirty="0" smtClean="0"/>
              <a:t>Václav a Barbora Bulíčkovi. </a:t>
            </a:r>
            <a:r>
              <a:rPr lang="cs-CZ" dirty="0" smtClean="0"/>
              <a:t>Děti Marie.</a:t>
            </a:r>
          </a:p>
          <a:p>
            <a:pPr algn="just"/>
            <a:r>
              <a:rPr lang="cs-CZ" b="1" dirty="0" smtClean="0"/>
              <a:t>1896 - </a:t>
            </a:r>
            <a:r>
              <a:rPr lang="cs-CZ" dirty="0" smtClean="0"/>
              <a:t>v dražbě koupil </a:t>
            </a:r>
            <a:r>
              <a:rPr lang="cs-CZ" b="1" dirty="0" smtClean="0"/>
              <a:t>Václav Klacák.</a:t>
            </a:r>
            <a:endParaRPr lang="cs-CZ" dirty="0" smtClean="0"/>
          </a:p>
          <a:p>
            <a:pPr algn="just"/>
            <a:r>
              <a:rPr lang="cs-CZ" b="1" dirty="0" smtClean="0"/>
              <a:t>1896 - </a:t>
            </a:r>
            <a:r>
              <a:rPr lang="cs-CZ" dirty="0" smtClean="0"/>
              <a:t>koupil </a:t>
            </a:r>
            <a:r>
              <a:rPr lang="cs-CZ" b="1" dirty="0" smtClean="0"/>
              <a:t>Karel Turnovský.</a:t>
            </a:r>
            <a:endParaRPr lang="cs-CZ" dirty="0" smtClean="0"/>
          </a:p>
          <a:p>
            <a:pPr algn="just"/>
            <a:r>
              <a:rPr lang="cs-CZ" b="1" dirty="0" smtClean="0"/>
              <a:t>1900 - </a:t>
            </a:r>
            <a:r>
              <a:rPr lang="cs-CZ" dirty="0" smtClean="0"/>
              <a:t>koupili manželé </a:t>
            </a:r>
            <a:r>
              <a:rPr lang="cs-CZ" b="1" dirty="0" smtClean="0"/>
              <a:t>Josef a Marie Kolábovi/Kohákovi. </a:t>
            </a:r>
            <a:r>
              <a:rPr lang="cs-CZ" dirty="0" smtClean="0"/>
              <a:t>Děti Antonín František a Marie Růžena.</a:t>
            </a:r>
          </a:p>
          <a:p>
            <a:pPr algn="just"/>
            <a:r>
              <a:rPr lang="cs-CZ" b="1" dirty="0" smtClean="0"/>
              <a:t>1902 - </a:t>
            </a:r>
            <a:r>
              <a:rPr lang="cs-CZ" dirty="0" smtClean="0"/>
              <a:t>koupili manželé </a:t>
            </a:r>
            <a:r>
              <a:rPr lang="cs-CZ" b="1" dirty="0" smtClean="0"/>
              <a:t>Josef a Božena Žížalovi.</a:t>
            </a:r>
            <a:endParaRPr lang="cs-CZ" dirty="0" smtClean="0"/>
          </a:p>
          <a:p>
            <a:pPr algn="just"/>
            <a:r>
              <a:rPr lang="cs-CZ" b="1" dirty="0" smtClean="0"/>
              <a:t>1908 - Josef Žížala, </a:t>
            </a:r>
            <a:r>
              <a:rPr lang="cs-CZ" dirty="0" smtClean="0"/>
              <a:t>rolník, *1871 Žabovřesky, ženatý, děti František, Josef, zakladatel a přispívající člen SDH.</a:t>
            </a:r>
          </a:p>
          <a:p>
            <a:pPr algn="just"/>
            <a:r>
              <a:rPr lang="cs-CZ" dirty="0" smtClean="0"/>
              <a:t>1943 - společné stáje SS dvora.</a:t>
            </a:r>
          </a:p>
          <a:p>
            <a:pPr algn="just"/>
            <a:r>
              <a:rPr lang="cs-CZ" b="1" dirty="0" smtClean="0"/>
              <a:t>1943 - Josef Žížala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26</a:t>
            </a:fld>
            <a:endParaRPr lang="cs-CZ"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282154"/>
          </a:xfrm>
        </p:spPr>
        <p:txBody>
          <a:bodyPr>
            <a:normAutofit/>
          </a:bodyPr>
          <a:lstStyle/>
          <a:p>
            <a:r>
              <a:rPr lang="cs-CZ" sz="2800" b="1" dirty="0" smtClean="0">
                <a:solidFill>
                  <a:srgbClr val="FF0000"/>
                </a:solidFill>
              </a:rPr>
              <a:t>Usedlost č. p. 5 „grunt Vrbákovský“ neb „Mášovský“.</a:t>
            </a:r>
            <a:endParaRPr lang="cs-CZ" sz="2800" b="1" dirty="0">
              <a:solidFill>
                <a:srgbClr val="FF0000"/>
              </a:solidFill>
            </a:endParaRPr>
          </a:p>
        </p:txBody>
      </p:sp>
      <p:pic>
        <p:nvPicPr>
          <p:cNvPr id="5" name="Zástupný symbol pro obsah 4" descr="Mapa_5.jpg"/>
          <p:cNvPicPr>
            <a:picLocks noGrp="1" noChangeAspect="1"/>
          </p:cNvPicPr>
          <p:nvPr>
            <p:ph idx="1"/>
          </p:nvPr>
        </p:nvPicPr>
        <p:blipFill>
          <a:blip r:embed="rId2" cstate="print"/>
          <a:stretch>
            <a:fillRect/>
          </a:stretch>
        </p:blipFill>
        <p:spPr>
          <a:xfrm>
            <a:off x="611560" y="1556792"/>
            <a:ext cx="7934007" cy="4790306"/>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27</a:t>
            </a:fld>
            <a:endParaRPr lang="cs-CZ"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fontScale="90000"/>
          </a:bodyPr>
          <a:lstStyle/>
          <a:p>
            <a:r>
              <a:rPr lang="cs-CZ" sz="2000" b="1" dirty="0" smtClean="0">
                <a:solidFill>
                  <a:srgbClr val="FF0000"/>
                </a:solidFill>
              </a:rPr>
              <a:t>Usedlost č. p. 5 zvaná „grunt Vrbákovský“ později „Mášovský“, později „u Kudrnů“.</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692696"/>
            <a:ext cx="8229600" cy="6552728"/>
          </a:xfrm>
        </p:spPr>
        <p:txBody>
          <a:bodyPr>
            <a:normAutofit fontScale="47500" lnSpcReduction="20000"/>
          </a:bodyPr>
          <a:lstStyle/>
          <a:p>
            <a:pPr algn="just"/>
            <a:r>
              <a:rPr lang="cs-CZ" sz="3800" b="1" dirty="0" smtClean="0"/>
              <a:t>1495 - </a:t>
            </a:r>
            <a:r>
              <a:rPr lang="cs-CZ" sz="3800" dirty="0" smtClean="0"/>
              <a:t>připomíná se </a:t>
            </a:r>
            <a:r>
              <a:rPr lang="cs-CZ" sz="3800" b="1" dirty="0" smtClean="0"/>
              <a:t>Jan</a:t>
            </a:r>
            <a:r>
              <a:rPr lang="cs-CZ" sz="3800" dirty="0" smtClean="0"/>
              <a:t> </a:t>
            </a:r>
            <a:r>
              <a:rPr lang="cs-CZ" sz="3800" b="1" dirty="0" smtClean="0"/>
              <a:t>Vrbakuóv </a:t>
            </a:r>
            <a:r>
              <a:rPr lang="cs-CZ" sz="3800" dirty="0" smtClean="0"/>
              <a:t>neboli </a:t>
            </a:r>
            <a:r>
              <a:rPr lang="cs-CZ" sz="3800" b="1" dirty="0" smtClean="0"/>
              <a:t>Vrbák.</a:t>
            </a:r>
            <a:endParaRPr lang="cs-CZ" sz="3800" dirty="0" smtClean="0"/>
          </a:p>
          <a:p>
            <a:pPr algn="just"/>
            <a:r>
              <a:rPr lang="cs-CZ" sz="3800" b="1" dirty="0" smtClean="0"/>
              <a:t>1560 - „grunt Vrbákovský“.</a:t>
            </a:r>
            <a:endParaRPr lang="cs-CZ" sz="3800" dirty="0" smtClean="0"/>
          </a:p>
          <a:p>
            <a:pPr algn="just"/>
            <a:r>
              <a:rPr lang="cs-CZ" sz="3800" b="1" dirty="0" smtClean="0"/>
              <a:t>1606 - Petr na „Vrbákově gruntu“,</a:t>
            </a:r>
            <a:r>
              <a:rPr lang="cs-CZ" sz="3800" dirty="0" smtClean="0"/>
              <a:t> platil</a:t>
            </a:r>
            <a:r>
              <a:rPr lang="cs-CZ" sz="3800" i="1" dirty="0" smtClean="0"/>
              <a:t> o sv. Jiří 1 kopu 13 gr., o sv. Havlu 1 kopu 13 gr., 2 slepice, 15 vajec, robot 1 den týdně ve žních.</a:t>
            </a:r>
            <a:r>
              <a:rPr lang="cs-CZ" sz="3800" dirty="0" smtClean="0"/>
              <a:t> </a:t>
            </a:r>
          </a:p>
          <a:p>
            <a:pPr algn="just"/>
            <a:r>
              <a:rPr lang="cs-CZ" sz="3800" b="1" dirty="0" smtClean="0"/>
              <a:t>1654 - Jiřík Vrbák,</a:t>
            </a:r>
            <a:r>
              <a:rPr lang="cs-CZ" sz="3800" dirty="0" smtClean="0"/>
              <a:t> </a:t>
            </a:r>
            <a:r>
              <a:rPr lang="cs-CZ" sz="3800" i="1" dirty="0" smtClean="0"/>
              <a:t>berní rula, rolník, jenž qualitates osedlého má, 27 str. rolí, 9 str. polí na zimu seje, 6 str. na jaro seje, chovati může 2 koně, chová 1 koně, 1 vola, 3 krávy, 1 jalovici, 9 ovcí, 2 svině, porostlin má pod 5 str. </a:t>
            </a:r>
            <a:endParaRPr lang="cs-CZ" sz="3800" dirty="0" smtClean="0"/>
          </a:p>
          <a:p>
            <a:pPr algn="just"/>
            <a:r>
              <a:rPr lang="cs-CZ" sz="3800" b="1" dirty="0" smtClean="0"/>
              <a:t>1676 - Matouš Vrbák,</a:t>
            </a:r>
            <a:r>
              <a:rPr lang="cs-CZ" sz="3800" dirty="0" smtClean="0"/>
              <a:t> děti Anna, Tomáš, Matěj, Ventzl.</a:t>
            </a:r>
          </a:p>
          <a:p>
            <a:pPr algn="just"/>
            <a:r>
              <a:rPr lang="cs-CZ" sz="3800" b="1" dirty="0" smtClean="0"/>
              <a:t>1687 - Pavel Vnouček.</a:t>
            </a:r>
            <a:endParaRPr lang="cs-CZ" sz="3800" dirty="0" smtClean="0"/>
          </a:p>
          <a:p>
            <a:pPr algn="just"/>
            <a:r>
              <a:rPr lang="cs-CZ" sz="3800" b="1" dirty="0" smtClean="0"/>
              <a:t>1700 – „grunt Vrbákovský“ </a:t>
            </a:r>
            <a:r>
              <a:rPr lang="cs-CZ" sz="3800" dirty="0" smtClean="0"/>
              <a:t>neb</a:t>
            </a:r>
            <a:r>
              <a:rPr lang="cs-CZ" sz="3800" b="1" dirty="0" smtClean="0"/>
              <a:t> „grunt Mášovský“.</a:t>
            </a:r>
            <a:endParaRPr lang="cs-CZ" sz="3800" dirty="0" smtClean="0"/>
          </a:p>
          <a:p>
            <a:pPr algn="just"/>
            <a:r>
              <a:rPr lang="cs-CZ" sz="3800" b="1" dirty="0" smtClean="0"/>
              <a:t>1705 - Jakub Vnouček.</a:t>
            </a:r>
            <a:endParaRPr lang="cs-CZ" sz="3800" dirty="0" smtClean="0"/>
          </a:p>
          <a:p>
            <a:pPr algn="just"/>
            <a:r>
              <a:rPr lang="cs-CZ" sz="3800" b="1" dirty="0" smtClean="0"/>
              <a:t>1715 </a:t>
            </a:r>
            <a:r>
              <a:rPr lang="cs-CZ" sz="3800" dirty="0" smtClean="0"/>
              <a:t>- odhad panství konopišťského.</a:t>
            </a:r>
          </a:p>
          <a:p>
            <a:pPr algn="just"/>
            <a:r>
              <a:rPr lang="cs-CZ" sz="3800" dirty="0" smtClean="0"/>
              <a:t>Okolo roku </a:t>
            </a:r>
            <a:r>
              <a:rPr lang="cs-CZ" sz="3800" b="1" dirty="0" smtClean="0"/>
              <a:t>1725</a:t>
            </a:r>
            <a:r>
              <a:rPr lang="cs-CZ" sz="3800" dirty="0" smtClean="0"/>
              <a:t> - </a:t>
            </a:r>
            <a:r>
              <a:rPr lang="cs-CZ" sz="3800" i="1" dirty="0" smtClean="0"/>
              <a:t>stavení toto shořelo, spáleniště se ujal</a:t>
            </a:r>
            <a:r>
              <a:rPr lang="cs-CZ" sz="3800" dirty="0" smtClean="0"/>
              <a:t> </a:t>
            </a:r>
            <a:r>
              <a:rPr lang="cs-CZ" sz="3800" b="1" dirty="0" smtClean="0"/>
              <a:t>Jakub Vnouček</a:t>
            </a:r>
            <a:r>
              <a:rPr lang="cs-CZ" sz="3800" dirty="0" smtClean="0"/>
              <a:t>, </a:t>
            </a:r>
            <a:r>
              <a:rPr lang="cs-CZ" sz="3800" i="1" dirty="0" smtClean="0"/>
              <a:t>usedlost znovu vystavěl, odhad spáleniště stavení (25 kop míš.), stodola a kravín (11 kop), 24 str. polí osetých (48 kop) a 16 str. polí neosetých (16 kop míš.), louky po 3 vozy sena (3 kopy), vůz (4 kopy), pluh a brány (1 kopa), vše 108 kop míš.</a:t>
            </a:r>
            <a:endParaRPr lang="cs-CZ" sz="3800" dirty="0" smtClean="0"/>
          </a:p>
          <a:p>
            <a:pPr algn="just"/>
            <a:r>
              <a:rPr lang="cs-CZ" sz="3800" dirty="0" smtClean="0"/>
              <a:t>1746 - </a:t>
            </a:r>
            <a:r>
              <a:rPr lang="cs-CZ" sz="3800" dirty="0" smtClean="0">
                <a:solidFill>
                  <a:srgbClr val="0070C0"/>
                </a:solidFill>
              </a:rPr>
              <a:t>Pavel Vrbák</a:t>
            </a:r>
            <a:r>
              <a:rPr lang="cs-CZ" sz="3800" dirty="0" smtClean="0"/>
              <a:t>, trestný čin v BN (krádež žita, jablek, hrušek, dříví), 11 dní vězení.</a:t>
            </a:r>
          </a:p>
          <a:p>
            <a:pPr algn="just"/>
            <a:r>
              <a:rPr lang="cs-CZ" sz="3800" dirty="0" smtClean="0"/>
              <a:t>1750 - výměra 48 jiter 50</a:t>
            </a:r>
            <a:r>
              <a:rPr lang="cs-CZ" sz="3800" baseline="30000" dirty="0" smtClean="0"/>
              <a:t>oo </a:t>
            </a:r>
            <a:r>
              <a:rPr lang="cs-CZ" sz="3800" dirty="0" smtClean="0"/>
              <a:t>pozemků.</a:t>
            </a:r>
          </a:p>
          <a:p>
            <a:pPr algn="just"/>
            <a:r>
              <a:rPr lang="cs-CZ" sz="3800" b="1" dirty="0" smtClean="0"/>
              <a:t>Jakub Vnouček </a:t>
            </a:r>
            <a:r>
              <a:rPr lang="cs-CZ" sz="3800" dirty="0" smtClean="0"/>
              <a:t>dobře nehospodařil, statek pustnul a dluhů přibývalo, odejmula mu vrchnost hospodaření a odevzdala je </a:t>
            </a:r>
            <a:r>
              <a:rPr lang="cs-CZ" sz="3800" b="1" dirty="0" smtClean="0"/>
              <a:t>Václavu Kadlci</a:t>
            </a:r>
            <a:r>
              <a:rPr lang="cs-CZ" sz="3800" dirty="0" smtClean="0"/>
              <a:t>, měl vlastní statek ve Velkém Chvojínku. Děti – Jakub, Anna (za Hlaváčka), Dorota, František.</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28</a:t>
            </a:fld>
            <a:endParaRPr lang="cs-CZ"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5.</a:t>
            </a:r>
            <a:endParaRPr lang="cs-CZ" sz="1800" dirty="0">
              <a:solidFill>
                <a:srgbClr val="FF0000"/>
              </a:solidFill>
            </a:endParaRPr>
          </a:p>
        </p:txBody>
      </p:sp>
      <p:sp>
        <p:nvSpPr>
          <p:cNvPr id="3" name="Zástupný symbol pro obsah 2"/>
          <p:cNvSpPr>
            <a:spLocks noGrp="1"/>
          </p:cNvSpPr>
          <p:nvPr>
            <p:ph idx="1"/>
          </p:nvPr>
        </p:nvSpPr>
        <p:spPr>
          <a:xfrm>
            <a:off x="457200" y="692696"/>
            <a:ext cx="8229600" cy="5760640"/>
          </a:xfrm>
        </p:spPr>
        <p:txBody>
          <a:bodyPr>
            <a:noAutofit/>
          </a:bodyPr>
          <a:lstStyle/>
          <a:p>
            <a:pPr algn="just"/>
            <a:r>
              <a:rPr lang="cs-CZ" sz="1500" b="1" dirty="0" smtClean="0"/>
              <a:t>1773 - syn Jakub Kadlec</a:t>
            </a:r>
            <a:r>
              <a:rPr lang="cs-CZ" sz="1500" b="1" i="1" dirty="0" smtClean="0"/>
              <a:t>,</a:t>
            </a:r>
            <a:r>
              <a:rPr lang="cs-CZ" sz="1500" i="1" dirty="0" smtClean="0"/>
              <a:t> </a:t>
            </a:r>
            <a:r>
              <a:rPr lang="cs-CZ" sz="1500" i="1" dirty="0" smtClean="0">
                <a:solidFill>
                  <a:srgbClr val="0070C0"/>
                </a:solidFill>
              </a:rPr>
              <a:t>odhad Tomáš Baťoch, rychtář Lštěnský a Jakub Zoubek, rychtář Poříčský</a:t>
            </a:r>
            <a:r>
              <a:rPr lang="cs-CZ" sz="1500" i="1" dirty="0" smtClean="0"/>
              <a:t>, 60 str. polí, luk a zahrad (70 zl. rýn.), stavení sešlé (111 zl. rýn.), hospodářské a domovní nářadí (18 zl. 42 kr.); 2 tuze sešlé klisny (20 zl.), 3 krávy (36 zl.) a 6 ovcí (12 zl.). Robota po celý rok každý týden 3 dny párem potahů a dostatečným nářadím a v době od sv. Jana do sv. Václava 13 dní pěší, </a:t>
            </a:r>
            <a:r>
              <a:rPr lang="cs-CZ" sz="1500" i="1" dirty="0" smtClean="0">
                <a:solidFill>
                  <a:srgbClr val="0070C0"/>
                </a:solidFill>
              </a:rPr>
              <a:t>dostatečnou osobou, při čemž robotník obdržel od vrchnosti na den ½ libry chleba</a:t>
            </a:r>
            <a:r>
              <a:rPr lang="cs-CZ" sz="1500" i="1" dirty="0" smtClean="0"/>
              <a:t>; do panského kvelbu ročně odvádět jednu libru konopného přediva.</a:t>
            </a:r>
            <a:endParaRPr lang="cs-CZ" sz="1500" dirty="0" smtClean="0"/>
          </a:p>
          <a:p>
            <a:pPr algn="just"/>
            <a:r>
              <a:rPr lang="cs-CZ" sz="1500" b="1" dirty="0" smtClean="0"/>
              <a:t>1777 - Jakob Máša,</a:t>
            </a:r>
            <a:r>
              <a:rPr lang="cs-CZ" sz="1500" dirty="0" smtClean="0"/>
              <a:t> </a:t>
            </a:r>
            <a:r>
              <a:rPr lang="cs-CZ" sz="1500" i="1" dirty="0" smtClean="0"/>
              <a:t>zdaněn, 20 fl. 56 ½ grejc. Robot 3 dny (2 s koňmi týdně a 1 den ruční roboty od sv. Jana do sv. Václava). </a:t>
            </a:r>
            <a:r>
              <a:rPr lang="cs-CZ" sz="1500" dirty="0" smtClean="0"/>
              <a:t>Děti Václav.</a:t>
            </a:r>
          </a:p>
          <a:p>
            <a:pPr algn="just"/>
            <a:r>
              <a:rPr lang="cs-CZ" sz="1500" b="1" dirty="0" smtClean="0"/>
              <a:t>1795 - Jakub Kadlec</a:t>
            </a:r>
            <a:r>
              <a:rPr lang="cs-CZ" sz="1500" dirty="0" smtClean="0"/>
              <a:t>, děti Václav, Jakub (ženatý v Přibyšicích), Mariána a Kateřina.</a:t>
            </a:r>
          </a:p>
          <a:p>
            <a:pPr algn="just"/>
            <a:r>
              <a:rPr lang="cs-CZ" sz="1500" b="1" dirty="0" smtClean="0"/>
              <a:t>1801 - </a:t>
            </a:r>
            <a:r>
              <a:rPr lang="cs-CZ" sz="1500" dirty="0" smtClean="0"/>
              <a:t>syn</a:t>
            </a:r>
            <a:r>
              <a:rPr lang="cs-CZ" sz="1500" b="1" dirty="0" smtClean="0"/>
              <a:t> Václav Kadlc </a:t>
            </a:r>
            <a:r>
              <a:rPr lang="cs-CZ" sz="1500" dirty="0" smtClean="0"/>
              <a:t>neb</a:t>
            </a:r>
            <a:r>
              <a:rPr lang="cs-CZ" sz="1500" b="1" dirty="0" smtClean="0"/>
              <a:t> Máša</a:t>
            </a:r>
            <a:r>
              <a:rPr lang="cs-CZ" sz="1500" dirty="0" smtClean="0"/>
              <a:t>, </a:t>
            </a:r>
            <a:r>
              <a:rPr lang="cs-CZ" sz="1500" i="1" dirty="0" smtClean="0"/>
              <a:t>vojín u kyrysařského regimentu, odhad </a:t>
            </a:r>
            <a:r>
              <a:rPr lang="cs-CZ" sz="1500" i="1" dirty="0" smtClean="0">
                <a:solidFill>
                  <a:srgbClr val="92D050"/>
                </a:solidFill>
              </a:rPr>
              <a:t>František Marek, rychtář Ouročnický a Ouročnický soused Martin Kříž</a:t>
            </a:r>
            <a:r>
              <a:rPr lang="cs-CZ" sz="1500" i="1" dirty="0" smtClean="0"/>
              <a:t>, 44 jiter 1264</a:t>
            </a:r>
            <a:r>
              <a:rPr lang="cs-CZ" sz="1500" i="1" baseline="30000" dirty="0" smtClean="0"/>
              <a:t>00</a:t>
            </a:r>
            <a:r>
              <a:rPr lang="cs-CZ" sz="1500" i="1" dirty="0" smtClean="0"/>
              <a:t> polí a 3 jitra 386</a:t>
            </a:r>
            <a:r>
              <a:rPr lang="cs-CZ" sz="1500" i="1" baseline="30000" dirty="0" smtClean="0"/>
              <a:t>00</a:t>
            </a:r>
            <a:r>
              <a:rPr lang="cs-CZ" sz="1500" i="1" dirty="0" smtClean="0"/>
              <a:t> zahrad a luk (500 zl.), světnice, maštal, chlév, kolna a špýchar (60 zl.), stodola (30 zl.), 2 špýchary a chlívek (30 zl. 12 kr.); 2 tažné klisny (47 zl. 56 ¼ gr.), 2 tažné voly (20 zl.), 1 kráva a 4 ovce (20 zl.), vůz s příslušenstvím (30 zl.), 2 pluhy a 2 brány (5 zl.), 2 sekery, pila, 2 vidle, kopáč, 2 lítovníky, hrabiční kosu a jiné nářadí (3 zl.), vše za 746 zl. 8 ¼ groše. Ostatním sourozencům podíly po 100 zl., do panské flusárny 3 strychy dřevěného popele po 8 kr. rýn. </a:t>
            </a:r>
            <a:r>
              <a:rPr lang="cs-CZ" sz="1500" dirty="0" smtClean="0"/>
              <a:t>Děti Václav, Kateřina (za Formana do Krusičan), Mariana (za Pášu v Hůrce), Jan a František.</a:t>
            </a:r>
          </a:p>
          <a:p>
            <a:pPr algn="just"/>
            <a:r>
              <a:rPr lang="cs-CZ" sz="1500" b="1" dirty="0" smtClean="0"/>
              <a:t>1816</a:t>
            </a:r>
            <a:r>
              <a:rPr lang="cs-CZ" sz="1500" dirty="0" smtClean="0"/>
              <a:t> </a:t>
            </a:r>
            <a:r>
              <a:rPr lang="cs-CZ" sz="1500" b="1" dirty="0" smtClean="0"/>
              <a:t>- </a:t>
            </a:r>
            <a:r>
              <a:rPr lang="cs-CZ" sz="1500" dirty="0" smtClean="0"/>
              <a:t>hospodářství </a:t>
            </a:r>
            <a:r>
              <a:rPr lang="cs-CZ" sz="1500" dirty="0" smtClean="0">
                <a:solidFill>
                  <a:srgbClr val="00B0F0"/>
                </a:solidFill>
              </a:rPr>
              <a:t>rozdělil </a:t>
            </a:r>
            <a:r>
              <a:rPr lang="cs-CZ" sz="1500" dirty="0" smtClean="0"/>
              <a:t>mezi syny </a:t>
            </a:r>
            <a:r>
              <a:rPr lang="cs-CZ" sz="1500" b="1" dirty="0" smtClean="0"/>
              <a:t>Václava a Jakuba Mášu</a:t>
            </a:r>
            <a:r>
              <a:rPr lang="cs-CZ" sz="1500" i="1" dirty="0" smtClean="0"/>
              <a:t>, každý z nich 22 jiter 604</a:t>
            </a:r>
            <a:r>
              <a:rPr lang="cs-CZ" sz="1500" i="1" baseline="30000" dirty="0" smtClean="0"/>
              <a:t>00</a:t>
            </a:r>
            <a:r>
              <a:rPr lang="cs-CZ" sz="1500" i="1" dirty="0" smtClean="0"/>
              <a:t> polí a 1 jitro 993</a:t>
            </a:r>
            <a:r>
              <a:rPr lang="cs-CZ" sz="1500" i="1" baseline="30000" dirty="0" smtClean="0"/>
              <a:t>00</a:t>
            </a:r>
            <a:r>
              <a:rPr lang="cs-CZ" sz="1500" i="1" dirty="0" smtClean="0"/>
              <a:t> luk a zahrad, syn </a:t>
            </a:r>
            <a:r>
              <a:rPr lang="cs-CZ" sz="1500" b="1" dirty="0" smtClean="0"/>
              <a:t>Václav Máša </a:t>
            </a:r>
            <a:r>
              <a:rPr lang="cs-CZ" sz="1500" i="1" dirty="0" smtClean="0"/>
              <a:t>– stavení č. p. 5, domovní a hospodářské stavení, ve stodole plíveň a mlat; stodolu měl s Jakubem společně užívat; </a:t>
            </a:r>
            <a:r>
              <a:rPr lang="cs-CZ" sz="1500" b="1" dirty="0" smtClean="0"/>
              <a:t>Jakub Máša </a:t>
            </a:r>
            <a:r>
              <a:rPr lang="cs-CZ" sz="1500" i="1" dirty="0" smtClean="0"/>
              <a:t>– místo k vystavění nového stavení (č. p. 16), robota každý rok každý týden po celý rok 1 ½ dne párem potahů a od sv. Jana Křtitele do sv. Václav 6 ½ dne pěší, do panské flusárny 1 ½ str. dřevěného popele po 8 kr. rýn.</a:t>
            </a:r>
            <a:endParaRPr lang="cs-CZ" sz="1500"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29</a:t>
            </a:fld>
            <a:endParaRPr lang="cs-CZ"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rmAutofit/>
          </a:bodyPr>
          <a:lstStyle/>
          <a:p>
            <a:pPr algn="r"/>
            <a:r>
              <a:rPr lang="cs-CZ" sz="1800" dirty="0" smtClean="0">
                <a:solidFill>
                  <a:srgbClr val="FF0000"/>
                </a:solidFill>
              </a:rPr>
              <a:t>Pokračování č. p. 5.</a:t>
            </a:r>
            <a:endParaRPr lang="cs-CZ" sz="1800" dirty="0">
              <a:solidFill>
                <a:srgbClr val="FF0000"/>
              </a:solidFill>
            </a:endParaRPr>
          </a:p>
        </p:txBody>
      </p:sp>
      <p:sp>
        <p:nvSpPr>
          <p:cNvPr id="3" name="Zástupný symbol pro obsah 2"/>
          <p:cNvSpPr>
            <a:spLocks noGrp="1"/>
          </p:cNvSpPr>
          <p:nvPr>
            <p:ph idx="1"/>
          </p:nvPr>
        </p:nvSpPr>
        <p:spPr>
          <a:xfrm>
            <a:off x="457200" y="692696"/>
            <a:ext cx="8229600" cy="5688632"/>
          </a:xfrm>
        </p:spPr>
        <p:txBody>
          <a:bodyPr>
            <a:normAutofit fontScale="25000" lnSpcReduction="20000"/>
          </a:bodyPr>
          <a:lstStyle/>
          <a:p>
            <a:pPr algn="just"/>
            <a:r>
              <a:rPr lang="cs-CZ" sz="7200" b="1" dirty="0" smtClean="0"/>
              <a:t>1837 - </a:t>
            </a:r>
            <a:r>
              <a:rPr lang="cs-CZ" sz="7200" dirty="0" smtClean="0"/>
              <a:t>pozůstalý manžel </a:t>
            </a:r>
            <a:r>
              <a:rPr lang="cs-CZ" sz="7200" b="1" dirty="0" smtClean="0"/>
              <a:t>Václav Máša</a:t>
            </a:r>
            <a:r>
              <a:rPr lang="cs-CZ" sz="7200" dirty="0" smtClean="0"/>
              <a:t>. Manželka </a:t>
            </a:r>
            <a:r>
              <a:rPr lang="cs-CZ" sz="7200" b="1" dirty="0" smtClean="0"/>
              <a:t>Marie Kubásková </a:t>
            </a:r>
            <a:r>
              <a:rPr lang="cs-CZ" sz="7200" dirty="0" smtClean="0"/>
              <a:t>z Václavic 9. Děti Václav, Jan Nepomuk, Kateřina, Marie (za Vácslava Svatka z Václavic 36), František, Kateřina.</a:t>
            </a:r>
          </a:p>
          <a:p>
            <a:pPr algn="just"/>
            <a:r>
              <a:rPr lang="cs-CZ" sz="7200" b="1" dirty="0" smtClean="0"/>
              <a:t>1859 – Václav Máša a Marie Pitová </a:t>
            </a:r>
            <a:r>
              <a:rPr lang="cs-CZ" sz="7200" dirty="0" smtClean="0"/>
              <a:t>z Vatěkova 4. Děti Anna (za Františka Kačírka ze Lštění 9), Václav, Jan.</a:t>
            </a:r>
          </a:p>
          <a:p>
            <a:pPr algn="just"/>
            <a:r>
              <a:rPr lang="cs-CZ" sz="7200" b="1" dirty="0" smtClean="0"/>
              <a:t>1872 - </a:t>
            </a:r>
            <a:r>
              <a:rPr lang="cs-CZ" sz="7200" dirty="0" smtClean="0"/>
              <a:t>syn</a:t>
            </a:r>
            <a:r>
              <a:rPr lang="cs-CZ" sz="7200" b="1" dirty="0" smtClean="0"/>
              <a:t> Jan Máša, </a:t>
            </a:r>
            <a:r>
              <a:rPr lang="cs-CZ" sz="7200" dirty="0" smtClean="0"/>
              <a:t>rolník, a manželka </a:t>
            </a:r>
            <a:r>
              <a:rPr lang="cs-CZ" sz="7200" b="1" dirty="0" smtClean="0"/>
              <a:t>Marie Žabova</a:t>
            </a:r>
            <a:r>
              <a:rPr lang="cs-CZ" sz="7200" dirty="0" smtClean="0"/>
              <a:t> z </a:t>
            </a:r>
            <a:r>
              <a:rPr lang="cs-CZ" sz="7200" dirty="0" smtClean="0">
                <a:solidFill>
                  <a:srgbClr val="92D050"/>
                </a:solidFill>
              </a:rPr>
              <a:t>Ú 15</a:t>
            </a:r>
            <a:r>
              <a:rPr lang="cs-CZ" sz="7200" dirty="0" smtClean="0"/>
              <a:t>, v ceně 2342 zl. 50 kr. Děti František a Josef.</a:t>
            </a:r>
          </a:p>
          <a:p>
            <a:pPr algn="just"/>
            <a:r>
              <a:rPr lang="cs-CZ" sz="7200" b="1" dirty="0" smtClean="0">
                <a:solidFill>
                  <a:srgbClr val="0070C0"/>
                </a:solidFill>
              </a:rPr>
              <a:t>1872</a:t>
            </a:r>
            <a:r>
              <a:rPr lang="cs-CZ" sz="7200" dirty="0" smtClean="0">
                <a:solidFill>
                  <a:srgbClr val="0070C0"/>
                </a:solidFill>
              </a:rPr>
              <a:t> – *František Máša, byl později zvolen zemským poslancem. </a:t>
            </a:r>
          </a:p>
          <a:p>
            <a:pPr algn="just"/>
            <a:r>
              <a:rPr lang="cs-CZ" sz="7200" b="1" dirty="0" smtClean="0"/>
              <a:t>1893 - </a:t>
            </a:r>
            <a:r>
              <a:rPr lang="cs-CZ" sz="7200" dirty="0" smtClean="0"/>
              <a:t>převzala pozůstalá manželka </a:t>
            </a:r>
            <a:r>
              <a:rPr lang="cs-CZ" sz="7200" b="1" dirty="0" smtClean="0"/>
              <a:t>Marie Mášová/Žabová.</a:t>
            </a:r>
            <a:endParaRPr lang="cs-CZ" sz="7200" dirty="0" smtClean="0"/>
          </a:p>
          <a:p>
            <a:pPr algn="just"/>
            <a:r>
              <a:rPr lang="cs-CZ" sz="7200" b="1" dirty="0" smtClean="0"/>
              <a:t>1896 - ∞syn </a:t>
            </a:r>
            <a:r>
              <a:rPr lang="cs-CZ" sz="7200" dirty="0" smtClean="0">
                <a:solidFill>
                  <a:srgbClr val="0070C0"/>
                </a:solidFill>
              </a:rPr>
              <a:t>František Máša </a:t>
            </a:r>
            <a:r>
              <a:rPr lang="cs-CZ" sz="7200" dirty="0" smtClean="0"/>
              <a:t>a manželka </a:t>
            </a:r>
            <a:r>
              <a:rPr lang="cs-CZ" sz="7200" b="1" dirty="0" smtClean="0"/>
              <a:t>Petronila Štěpánková</a:t>
            </a:r>
            <a:r>
              <a:rPr lang="cs-CZ" sz="7200" dirty="0" smtClean="0"/>
              <a:t> z Jinošic 6</a:t>
            </a:r>
            <a:r>
              <a:rPr lang="cs-CZ" sz="7200" dirty="0" smtClean="0">
                <a:solidFill>
                  <a:srgbClr val="0070C0"/>
                </a:solidFill>
              </a:rPr>
              <a:t>. </a:t>
            </a:r>
            <a:r>
              <a:rPr lang="cs-CZ" sz="7200" dirty="0" smtClean="0"/>
              <a:t>Dcery Anežka, Marie, Růžena a Anna.</a:t>
            </a:r>
          </a:p>
          <a:p>
            <a:pPr algn="just"/>
            <a:r>
              <a:rPr lang="cs-CZ" sz="7200" b="1" dirty="0" smtClean="0"/>
              <a:t>1902 - </a:t>
            </a:r>
            <a:r>
              <a:rPr lang="cs-CZ" sz="7200" dirty="0" smtClean="0"/>
              <a:t>sedlák</a:t>
            </a:r>
            <a:r>
              <a:rPr lang="cs-CZ" sz="7200" b="1" dirty="0" smtClean="0"/>
              <a:t> František Máša </a:t>
            </a:r>
            <a:r>
              <a:rPr lang="cs-CZ" sz="7200" dirty="0" smtClean="0"/>
              <a:t>se stal </a:t>
            </a:r>
            <a:r>
              <a:rPr lang="cs-CZ" sz="7200" dirty="0" smtClean="0">
                <a:solidFill>
                  <a:srgbClr val="00B0F0"/>
                </a:solidFill>
              </a:rPr>
              <a:t>starostou obce Bukovany.</a:t>
            </a:r>
          </a:p>
          <a:p>
            <a:pPr algn="just"/>
            <a:r>
              <a:rPr lang="cs-CZ" sz="7200" b="1" dirty="0" smtClean="0"/>
              <a:t>1905 - František Máša </a:t>
            </a:r>
            <a:r>
              <a:rPr lang="cs-CZ" sz="7200" dirty="0" smtClean="0"/>
              <a:t>se stal </a:t>
            </a:r>
            <a:r>
              <a:rPr lang="cs-CZ" sz="7200" dirty="0" smtClean="0">
                <a:solidFill>
                  <a:srgbClr val="00B0F0"/>
                </a:solidFill>
              </a:rPr>
              <a:t>starostou obce Ouročnice. </a:t>
            </a:r>
          </a:p>
          <a:p>
            <a:pPr algn="just"/>
            <a:r>
              <a:rPr lang="cs-CZ" sz="7200" b="1" dirty="0" smtClean="0"/>
              <a:t>1908 - František Máša, </a:t>
            </a:r>
            <a:r>
              <a:rPr lang="cs-CZ" sz="7200" dirty="0" smtClean="0"/>
              <a:t>rolník, zakladatel a přispívající člen SDH.</a:t>
            </a:r>
          </a:p>
          <a:p>
            <a:pPr algn="just"/>
            <a:r>
              <a:rPr lang="cs-CZ" sz="7200" b="1" dirty="0" smtClean="0"/>
              <a:t>1910 - František Máša </a:t>
            </a:r>
            <a:r>
              <a:rPr lang="cs-CZ" sz="7200" dirty="0" smtClean="0"/>
              <a:t>se stal </a:t>
            </a:r>
            <a:r>
              <a:rPr lang="cs-CZ" sz="7200" dirty="0" smtClean="0">
                <a:solidFill>
                  <a:srgbClr val="00B0F0"/>
                </a:solidFill>
              </a:rPr>
              <a:t>starostou okresu Benešov.</a:t>
            </a:r>
          </a:p>
          <a:p>
            <a:pPr algn="just"/>
            <a:r>
              <a:rPr lang="cs-CZ" sz="7200" b="1" dirty="0" smtClean="0"/>
              <a:t>1930 - František Kudrna, </a:t>
            </a:r>
            <a:r>
              <a:rPr lang="cs-CZ" sz="7200" dirty="0" smtClean="0"/>
              <a:t>rolník (*Všeticích, manželka </a:t>
            </a:r>
            <a:r>
              <a:rPr lang="cs-CZ" sz="7200" b="1" dirty="0" smtClean="0"/>
              <a:t>Anna</a:t>
            </a:r>
            <a:r>
              <a:rPr lang="cs-CZ" sz="7200" dirty="0" smtClean="0"/>
              <a:t>), pokladník a delegát SDH. Děti Marie, Jiřík, Václav, Anna.</a:t>
            </a:r>
          </a:p>
          <a:p>
            <a:pPr algn="just"/>
            <a:r>
              <a:rPr lang="cs-CZ" sz="7200" dirty="0" smtClean="0"/>
              <a:t>1930 - </a:t>
            </a:r>
            <a:r>
              <a:rPr lang="cs-CZ" sz="7200" dirty="0" smtClean="0">
                <a:solidFill>
                  <a:srgbClr val="0070C0"/>
                </a:solidFill>
              </a:rPr>
              <a:t>na zahradě tohoto domu se konal župní hasičský sjezd.</a:t>
            </a:r>
          </a:p>
          <a:p>
            <a:pPr algn="just"/>
            <a:r>
              <a:rPr lang="cs-CZ" sz="7200" dirty="0" smtClean="0"/>
              <a:t>1943 - Společné stáje SS dvora.</a:t>
            </a:r>
          </a:p>
          <a:p>
            <a:pPr algn="just"/>
            <a:r>
              <a:rPr lang="cs-CZ" sz="7200" b="1" dirty="0" smtClean="0"/>
              <a:t>1943 - Rolník František Kudrna se vystěhoval z obce. Po válce se do obce nevrátil.</a:t>
            </a:r>
            <a:endParaRPr lang="cs-CZ" sz="7200" dirty="0" smtClean="0"/>
          </a:p>
          <a:p>
            <a:endParaRPr lang="cs-CZ" sz="5400" b="1"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30</a:t>
            </a:fld>
            <a:endParaRPr lang="cs-CZ"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fontScale="90000"/>
          </a:bodyPr>
          <a:lstStyle/>
          <a:p>
            <a:r>
              <a:rPr lang="cs-CZ" b="1" dirty="0" smtClean="0">
                <a:solidFill>
                  <a:srgbClr val="FF0000"/>
                </a:solidFill>
              </a:rPr>
              <a:t>Usedlost č. p. 6.</a:t>
            </a:r>
            <a:endParaRPr lang="cs-CZ" b="1" dirty="0">
              <a:solidFill>
                <a:srgbClr val="FF0000"/>
              </a:solidFill>
            </a:endParaRPr>
          </a:p>
        </p:txBody>
      </p:sp>
      <p:pic>
        <p:nvPicPr>
          <p:cNvPr id="5" name="Zástupný symbol pro obsah 4" descr="Mapa_6.jpg"/>
          <p:cNvPicPr>
            <a:picLocks noGrp="1" noChangeAspect="1"/>
          </p:cNvPicPr>
          <p:nvPr>
            <p:ph idx="1"/>
          </p:nvPr>
        </p:nvPicPr>
        <p:blipFill>
          <a:blip r:embed="rId2" cstate="print"/>
          <a:stretch>
            <a:fillRect/>
          </a:stretch>
        </p:blipFill>
        <p:spPr>
          <a:xfrm>
            <a:off x="539552" y="1268760"/>
            <a:ext cx="8221714" cy="4953570"/>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31</a:t>
            </a:fld>
            <a:endParaRPr lang="cs-CZ"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r>
              <a:rPr lang="cs-CZ" sz="1800" b="1" dirty="0" smtClean="0">
                <a:solidFill>
                  <a:srgbClr val="FF0000"/>
                </a:solidFill>
              </a:rPr>
              <a:t>Usedlost č. p. 6 („chalupa Štěpánovská“, později zvaná „u Krejčů“).</a:t>
            </a:r>
            <a:endParaRPr lang="cs-CZ" sz="1800" dirty="0">
              <a:solidFill>
                <a:srgbClr val="FF0000"/>
              </a:solidFill>
            </a:endParaRPr>
          </a:p>
        </p:txBody>
      </p:sp>
      <p:sp>
        <p:nvSpPr>
          <p:cNvPr id="3" name="Zástupný symbol pro obsah 2"/>
          <p:cNvSpPr>
            <a:spLocks noGrp="1"/>
          </p:cNvSpPr>
          <p:nvPr>
            <p:ph idx="1"/>
          </p:nvPr>
        </p:nvSpPr>
        <p:spPr>
          <a:xfrm>
            <a:off x="457200" y="908720"/>
            <a:ext cx="8229600" cy="6552728"/>
          </a:xfrm>
        </p:spPr>
        <p:txBody>
          <a:bodyPr>
            <a:normAutofit fontScale="32500" lnSpcReduction="20000"/>
          </a:bodyPr>
          <a:lstStyle/>
          <a:p>
            <a:pPr algn="just"/>
            <a:r>
              <a:rPr lang="cs-CZ" sz="5200" dirty="0" smtClean="0"/>
              <a:t>Před rokem </a:t>
            </a:r>
            <a:r>
              <a:rPr lang="cs-CZ" sz="5200" b="1" dirty="0" smtClean="0"/>
              <a:t>1740 - Tomáš Zboženský.</a:t>
            </a:r>
            <a:endParaRPr lang="cs-CZ" sz="5200" dirty="0" smtClean="0"/>
          </a:p>
          <a:p>
            <a:pPr algn="just"/>
            <a:r>
              <a:rPr lang="cs-CZ" sz="5200" b="1" dirty="0" smtClean="0"/>
              <a:t>1740 - </a:t>
            </a:r>
            <a:r>
              <a:rPr lang="cs-CZ" sz="5200" dirty="0" smtClean="0"/>
              <a:t>koupil </a:t>
            </a:r>
            <a:r>
              <a:rPr lang="cs-CZ" sz="5200" b="1" dirty="0" smtClean="0"/>
              <a:t>Jakub Štěpán </a:t>
            </a:r>
            <a:r>
              <a:rPr lang="cs-CZ" sz="5200" i="1" dirty="0" smtClean="0"/>
              <a:t>(8 kop míš.).</a:t>
            </a:r>
          </a:p>
          <a:p>
            <a:pPr algn="just"/>
            <a:r>
              <a:rPr lang="cs-CZ" sz="5200" dirty="0" smtClean="0"/>
              <a:t>1750 - výměra 12 str. pozemků.</a:t>
            </a:r>
          </a:p>
          <a:p>
            <a:pPr algn="just"/>
            <a:r>
              <a:rPr lang="cs-CZ" sz="5200" b="1" dirty="0" smtClean="0"/>
              <a:t>1754 - </a:t>
            </a:r>
            <a:r>
              <a:rPr lang="cs-CZ" sz="5200" dirty="0" smtClean="0"/>
              <a:t>ujal syn </a:t>
            </a:r>
            <a:r>
              <a:rPr lang="cs-CZ" sz="5200" b="1" dirty="0" smtClean="0"/>
              <a:t>Vojtěch Štěpán, </a:t>
            </a:r>
            <a:r>
              <a:rPr lang="cs-CZ" sz="5200" i="1" dirty="0" smtClean="0"/>
              <a:t>38 zl. rýn.</a:t>
            </a:r>
          </a:p>
          <a:p>
            <a:pPr algn="just"/>
            <a:r>
              <a:rPr lang="cs-CZ" sz="5200" b="1" dirty="0" smtClean="0"/>
              <a:t>1777 - Adalbert Štěpán,</a:t>
            </a:r>
            <a:r>
              <a:rPr lang="cs-CZ" sz="5200" dirty="0" smtClean="0"/>
              <a:t> </a:t>
            </a:r>
            <a:r>
              <a:rPr lang="cs-CZ" sz="5200" i="1" dirty="0" smtClean="0"/>
              <a:t>zdaněn, 4 fl. 39 a 1/2 grejc., ruční robota 2 dny v týdnu po celý rok</a:t>
            </a:r>
            <a:r>
              <a:rPr lang="cs-CZ" sz="5200" dirty="0" smtClean="0"/>
              <a:t>.         </a:t>
            </a:r>
          </a:p>
          <a:p>
            <a:pPr algn="just"/>
            <a:r>
              <a:rPr lang="cs-CZ" sz="5200" b="1" dirty="0" smtClean="0"/>
              <a:t>1790 - </a:t>
            </a:r>
            <a:r>
              <a:rPr lang="cs-CZ" sz="5200" dirty="0" smtClean="0"/>
              <a:t>syn</a:t>
            </a:r>
            <a:r>
              <a:rPr lang="cs-CZ" sz="5200" b="1" dirty="0" smtClean="0"/>
              <a:t> František Štěpán,</a:t>
            </a:r>
            <a:r>
              <a:rPr lang="cs-CZ" sz="5200" dirty="0" smtClean="0"/>
              <a:t> </a:t>
            </a:r>
            <a:r>
              <a:rPr lang="cs-CZ" sz="5200" i="1" dirty="0" smtClean="0"/>
              <a:t>odhad Matěj Hubínek, rychtář Bukovanský a  </a:t>
            </a:r>
            <a:r>
              <a:rPr lang="cs-CZ" sz="5200" i="1" dirty="0" smtClean="0">
                <a:solidFill>
                  <a:srgbClr val="00B0F0"/>
                </a:solidFill>
              </a:rPr>
              <a:t>konšel Václav Dráb z Ouročnice</a:t>
            </a:r>
            <a:r>
              <a:rPr lang="cs-CZ" sz="5200" i="1" dirty="0" smtClean="0"/>
              <a:t>, 12 str. polí a zahrad (14 zl. rýn.), 12 mandelů dlouhé slámy (6 zl. rýn.), 6 centů sena (3 zl. rýn.), stavení – světnice, komora a stodola (37 zl. 20 gr.), komora a 4 chlévce (11 zl. 90 gr.), komora a kolnička (7 zl.), 2 voly (27 zl.), 2 krávy (24 zl.), 3 jalovice (19 zl.), 2 telata (10 zl.), 13 ovcí (11 zl. 30 kr.), 3 prasata (6 zl.), 1 vůz (7 zl.), pluh a brány (2 zl. 20 gr.), hrabice, trávnice, řezačka s kosou, 2 sekery, 2 motyky, vidle, kopáč a podávák (4 zl. 40 kr.), vše 215 zl. 37 gr. a 3 denáry. </a:t>
            </a:r>
            <a:r>
              <a:rPr lang="cs-CZ" sz="5200" dirty="0" smtClean="0"/>
              <a:t>Ostatním sourozencům Matěji, Janu, Anně, Jakubu, Kateřině, Vojtěchu, Tomáši a Marii vykázány podíly po 17 zl. 38 kr. </a:t>
            </a:r>
            <a:r>
              <a:rPr lang="cs-CZ" sz="5200" i="1" dirty="0" smtClean="0"/>
              <a:t>Robota 1 ½ dne pěší. </a:t>
            </a:r>
            <a:r>
              <a:rPr lang="cs-CZ" sz="5200" dirty="0" smtClean="0"/>
              <a:t>Děti Václav, Barbora, Kateřina, Dorota, Jan a Matěj.</a:t>
            </a:r>
          </a:p>
          <a:p>
            <a:pPr algn="just"/>
            <a:r>
              <a:rPr lang="cs-CZ" sz="5200" b="1" dirty="0" smtClean="0"/>
              <a:t>1829 - Václav Štěpán,</a:t>
            </a:r>
            <a:r>
              <a:rPr lang="cs-CZ" sz="5200" dirty="0" smtClean="0"/>
              <a:t> chalupník, manželka Anna Marková, Žabovřesky 1. Děti Václav, Marie, Dorota (za Kříže), Kateřina (za Kouckého), Barbora (za Svobodu), František,  Jan a Matěj.</a:t>
            </a:r>
          </a:p>
          <a:p>
            <a:pPr algn="just"/>
            <a:r>
              <a:rPr lang="cs-CZ" sz="5200" b="1" dirty="0" smtClean="0"/>
              <a:t>1838 - ∞Vít Štěpán, </a:t>
            </a:r>
            <a:r>
              <a:rPr lang="cs-CZ" sz="5200" dirty="0" smtClean="0"/>
              <a:t>chalupník, manželka </a:t>
            </a:r>
            <a:r>
              <a:rPr lang="cs-CZ" sz="5200" b="1" dirty="0" smtClean="0"/>
              <a:t>Kateřina </a:t>
            </a:r>
            <a:r>
              <a:rPr lang="cs-CZ" sz="5200" dirty="0" smtClean="0"/>
              <a:t>z Bukovan. Děti Václav a Vít.</a:t>
            </a:r>
          </a:p>
          <a:p>
            <a:pPr algn="just"/>
            <a:r>
              <a:rPr lang="cs-CZ" sz="5200" b="1" dirty="0" smtClean="0"/>
              <a:t>1840 - syn Václav Štěpán</a:t>
            </a:r>
            <a:r>
              <a:rPr lang="cs-CZ" sz="5200" dirty="0" smtClean="0"/>
              <a:t>, </a:t>
            </a:r>
            <a:r>
              <a:rPr lang="cs-CZ" sz="5200" i="1" dirty="0" smtClean="0"/>
              <a:t>307 zl. 62 krejcary.</a:t>
            </a:r>
          </a:p>
          <a:p>
            <a:pPr algn="just"/>
            <a:r>
              <a:rPr lang="cs-CZ" sz="5200" dirty="0" smtClean="0"/>
              <a:t>1844 - Jan Novák, </a:t>
            </a:r>
            <a:r>
              <a:rPr lang="cs-CZ" sz="5200" dirty="0" smtClean="0">
                <a:solidFill>
                  <a:srgbClr val="0070C0"/>
                </a:solidFill>
              </a:rPr>
              <a:t>podruh</a:t>
            </a:r>
            <a:r>
              <a:rPr lang="cs-CZ" sz="5200" dirty="0" smtClean="0"/>
              <a:t>, (otec Jan Novák, podruh z Čerčan 14), manželka Anna Benešová (otec </a:t>
            </a:r>
            <a:r>
              <a:rPr lang="cs-CZ" sz="5200" b="1" dirty="0" smtClean="0"/>
              <a:t>Martin Beneš</a:t>
            </a:r>
            <a:r>
              <a:rPr lang="cs-CZ" sz="5200" dirty="0" smtClean="0"/>
              <a:t>, </a:t>
            </a:r>
            <a:r>
              <a:rPr lang="cs-CZ" sz="5200" dirty="0" smtClean="0">
                <a:solidFill>
                  <a:srgbClr val="00B0F0"/>
                </a:solidFill>
              </a:rPr>
              <a:t>obecní pastýř z Úročnice 7</a:t>
            </a:r>
            <a:r>
              <a:rPr lang="cs-CZ" sz="5200" dirty="0" smtClean="0"/>
              <a:t>). Děti Marie.</a:t>
            </a:r>
          </a:p>
          <a:p>
            <a:pPr>
              <a:buNone/>
            </a:pPr>
            <a:endParaRPr lang="cs-CZ" dirty="0" smtClean="0"/>
          </a:p>
          <a:p>
            <a:pPr>
              <a:buNone/>
            </a:pPr>
            <a:endParaRPr lang="cs-CZ" dirty="0" smtClean="0"/>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32</a:t>
            </a:fld>
            <a:endParaRPr lang="cs-CZ"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dirty="0" smtClean="0">
                <a:solidFill>
                  <a:srgbClr val="FF0000"/>
                </a:solidFill>
              </a:rPr>
              <a:t>Pokračování č. p. 6.</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021288"/>
          </a:xfrm>
        </p:spPr>
        <p:txBody>
          <a:bodyPr>
            <a:normAutofit fontScale="40000" lnSpcReduction="20000"/>
          </a:bodyPr>
          <a:lstStyle/>
          <a:p>
            <a:pPr algn="just"/>
            <a:r>
              <a:rPr lang="cs-CZ" sz="6400" b="1" dirty="0" smtClean="0"/>
              <a:t>1857 - Václav Štěpán, </a:t>
            </a:r>
            <a:r>
              <a:rPr lang="cs-CZ" sz="6400" dirty="0" smtClean="0"/>
              <a:t>chalupník, manželka Kateřina Vašáková z Bukovan 22. Děti František, Jakub, Marie (za Františka Přeučila z Mrače 20), Jakub.</a:t>
            </a:r>
          </a:p>
          <a:p>
            <a:pPr algn="just"/>
            <a:r>
              <a:rPr lang="cs-CZ" sz="6400" dirty="0" smtClean="0"/>
              <a:t>1883 - syn Jakub, rolník, a manželka Marie Štěpánovi.</a:t>
            </a:r>
          </a:p>
          <a:p>
            <a:pPr algn="just"/>
            <a:r>
              <a:rPr lang="cs-CZ" sz="6400" b="1" dirty="0" smtClean="0"/>
              <a:t>1903 - Jakub Štěpán</a:t>
            </a:r>
            <a:r>
              <a:rPr lang="cs-CZ" sz="6400" dirty="0" smtClean="0"/>
              <a:t>, rolník. </a:t>
            </a:r>
          </a:p>
          <a:p>
            <a:pPr algn="just"/>
            <a:r>
              <a:rPr lang="cs-CZ" sz="6400" b="1" dirty="0" smtClean="0"/>
              <a:t>1908 - Čeněk Novák, </a:t>
            </a:r>
            <a:r>
              <a:rPr lang="cs-CZ" sz="6400" dirty="0" smtClean="0"/>
              <a:t>mistr kovářský, činný člen SDH. Děti Marie, Jaroslav, Čeněk, Josef.</a:t>
            </a:r>
          </a:p>
          <a:p>
            <a:pPr algn="just"/>
            <a:r>
              <a:rPr lang="cs-CZ" sz="6400" b="1" dirty="0" smtClean="0"/>
              <a:t>1910 - Jakub Štěpán</a:t>
            </a:r>
            <a:r>
              <a:rPr lang="cs-CZ" sz="6400" dirty="0" smtClean="0"/>
              <a:t>, chalupník.</a:t>
            </a:r>
          </a:p>
          <a:p>
            <a:pPr algn="just"/>
            <a:r>
              <a:rPr lang="cs-CZ" sz="6400" b="1" dirty="0" smtClean="0"/>
              <a:t>1920 - Josef Novák, </a:t>
            </a:r>
            <a:r>
              <a:rPr lang="cs-CZ" sz="6400" dirty="0" smtClean="0"/>
              <a:t>mistr kovářský, *1890 Úročnice, ženatý, činný člen SDH.</a:t>
            </a:r>
          </a:p>
          <a:p>
            <a:pPr algn="just"/>
            <a:r>
              <a:rPr lang="cs-CZ" sz="6400" b="1" dirty="0" smtClean="0"/>
              <a:t>1923 - </a:t>
            </a:r>
            <a:r>
              <a:rPr lang="cs-CZ" sz="6400" dirty="0" smtClean="0"/>
              <a:t>zakládající člen divadelního spolku Komenský:  </a:t>
            </a:r>
            <a:r>
              <a:rPr lang="cs-CZ" sz="6400" b="1" dirty="0" smtClean="0"/>
              <a:t>Josef Novák</a:t>
            </a:r>
            <a:r>
              <a:rPr lang="cs-CZ" sz="6400" dirty="0" smtClean="0"/>
              <a:t>, předseda spolku.</a:t>
            </a:r>
          </a:p>
          <a:p>
            <a:pPr algn="just"/>
            <a:r>
              <a:rPr lang="cs-CZ" sz="6400" b="1" dirty="0" smtClean="0"/>
              <a:t>1928 - Josef Novák</a:t>
            </a:r>
            <a:r>
              <a:rPr lang="cs-CZ" sz="6400" dirty="0" smtClean="0"/>
              <a:t>, kovář, ženatý, 2 děti, zbrojmistr SDH.</a:t>
            </a:r>
          </a:p>
          <a:p>
            <a:pPr algn="just"/>
            <a:r>
              <a:rPr lang="cs-CZ" sz="6400" dirty="0" smtClean="0"/>
              <a:t>1937 – vyhořelo hospodářství u tohoto domu.</a:t>
            </a:r>
          </a:p>
          <a:p>
            <a:pPr algn="just"/>
            <a:r>
              <a:rPr lang="cs-CZ" sz="6400" b="1" dirty="0" smtClean="0"/>
              <a:t>1943 - Josef Novák se vystěhoval z obce.</a:t>
            </a:r>
            <a:endParaRPr lang="cs-CZ" sz="6400"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33</a:t>
            </a:fld>
            <a:endParaRPr lang="cs-CZ"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p:spPr>
        <p:txBody>
          <a:bodyPr>
            <a:noAutofit/>
          </a:bodyPr>
          <a:lstStyle/>
          <a:p>
            <a:r>
              <a:rPr lang="cs-CZ" sz="3200" b="1" dirty="0" smtClean="0">
                <a:solidFill>
                  <a:srgbClr val="FF0000"/>
                </a:solidFill>
              </a:rPr>
              <a:t>Usedlost č. p. 7 obecní chalupa.</a:t>
            </a:r>
            <a:endParaRPr lang="cs-CZ" sz="3200" b="1" dirty="0">
              <a:solidFill>
                <a:srgbClr val="FF0000"/>
              </a:solidFill>
            </a:endParaRPr>
          </a:p>
        </p:txBody>
      </p:sp>
      <p:pic>
        <p:nvPicPr>
          <p:cNvPr id="5" name="Zástupný symbol pro obsah 4" descr="Mapa_7.jpg"/>
          <p:cNvPicPr>
            <a:picLocks noGrp="1" noChangeAspect="1"/>
          </p:cNvPicPr>
          <p:nvPr>
            <p:ph idx="1"/>
          </p:nvPr>
        </p:nvPicPr>
        <p:blipFill>
          <a:blip r:embed="rId2" cstate="print"/>
          <a:stretch>
            <a:fillRect/>
          </a:stretch>
        </p:blipFill>
        <p:spPr>
          <a:xfrm>
            <a:off x="429780" y="1268760"/>
            <a:ext cx="8348609" cy="4737546"/>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34</a:t>
            </a:fld>
            <a:endParaRPr lang="cs-CZ"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1472" y="285728"/>
            <a:ext cx="8229600" cy="634082"/>
          </a:xfrm>
        </p:spPr>
        <p:txBody>
          <a:bodyPr>
            <a:normAutofit fontScale="90000"/>
          </a:bodyPr>
          <a:lstStyle/>
          <a:p>
            <a:r>
              <a:rPr lang="cs-CZ" sz="2800" b="1" dirty="0" smtClean="0">
                <a:solidFill>
                  <a:srgbClr val="FF0000"/>
                </a:solidFill>
              </a:rPr>
              <a:t>Dům č. p. 7. obec Ouročenská.</a:t>
            </a:r>
            <a:r>
              <a:rPr lang="cs-CZ" sz="2800" dirty="0" smtClean="0">
                <a:solidFill>
                  <a:srgbClr val="FF0000"/>
                </a:solidFill>
              </a:rPr>
              <a:t/>
            </a:r>
            <a:br>
              <a:rPr lang="cs-CZ" sz="2800" dirty="0" smtClean="0">
                <a:solidFill>
                  <a:srgbClr val="FF0000"/>
                </a:solidFill>
              </a:rPr>
            </a:br>
            <a:endParaRPr lang="cs-CZ" sz="2800" dirty="0">
              <a:solidFill>
                <a:srgbClr val="FF0000"/>
              </a:solidFill>
            </a:endParaRPr>
          </a:p>
        </p:txBody>
      </p:sp>
      <p:sp>
        <p:nvSpPr>
          <p:cNvPr id="3" name="Zástupný symbol pro obsah 2"/>
          <p:cNvSpPr>
            <a:spLocks noGrp="1"/>
          </p:cNvSpPr>
          <p:nvPr>
            <p:ph idx="1"/>
          </p:nvPr>
        </p:nvSpPr>
        <p:spPr>
          <a:xfrm>
            <a:off x="457200" y="764704"/>
            <a:ext cx="8229600" cy="5904656"/>
          </a:xfrm>
        </p:spPr>
        <p:txBody>
          <a:bodyPr>
            <a:normAutofit fontScale="70000" lnSpcReduction="20000"/>
          </a:bodyPr>
          <a:lstStyle/>
          <a:p>
            <a:pPr algn="just"/>
            <a:r>
              <a:rPr lang="cs-CZ" dirty="0" smtClean="0"/>
              <a:t>Patří od počátku </a:t>
            </a:r>
            <a:r>
              <a:rPr lang="cs-CZ" b="1" dirty="0" smtClean="0"/>
              <a:t>osadě Ouročenské.</a:t>
            </a:r>
          </a:p>
          <a:p>
            <a:pPr algn="just"/>
            <a:r>
              <a:rPr lang="cs-CZ" dirty="0" smtClean="0"/>
              <a:t>1822 - Majdalena Havelková (za Kříže).</a:t>
            </a:r>
          </a:p>
          <a:p>
            <a:pPr algn="just"/>
            <a:r>
              <a:rPr lang="cs-CZ" dirty="0" smtClean="0"/>
              <a:t>1843 - Josef Novák, podruh,  a  Anna Benešová (otec Martin Beneš, obecní pastýř z Úročnice 7). Děti Josef.</a:t>
            </a:r>
          </a:p>
          <a:p>
            <a:pPr algn="just"/>
            <a:r>
              <a:rPr lang="cs-CZ" dirty="0" smtClean="0"/>
              <a:t>1857 - Františka Fraňková (otec Tomáš Franěk, podruh z Úročnice 7, matka Dorota Fulínová ze Lhott 6). </a:t>
            </a:r>
          </a:p>
          <a:p>
            <a:pPr algn="just"/>
            <a:r>
              <a:rPr lang="cs-CZ" dirty="0" smtClean="0"/>
              <a:t>1860 - *František Kratochvíl (matka Anna Kratochvílová, služka z Ú 7, otec Jan Kratochvíl, </a:t>
            </a:r>
            <a:r>
              <a:rPr lang="cs-CZ" dirty="0" smtClean="0">
                <a:solidFill>
                  <a:srgbClr val="0070C0"/>
                </a:solidFill>
              </a:rPr>
              <a:t>nádeník </a:t>
            </a:r>
            <a:r>
              <a:rPr lang="cs-CZ" dirty="0" smtClean="0"/>
              <a:t>z Mrače 11, matka Veronika Pilátová z Poříčí 6).</a:t>
            </a:r>
          </a:p>
          <a:p>
            <a:pPr algn="just"/>
            <a:r>
              <a:rPr lang="cs-CZ" dirty="0" smtClean="0"/>
              <a:t>1874 - ∞Anna Benešová, †manžel, a Jan Novák, podruh v Úročnici 6. Dcery Marie a Kateřina.</a:t>
            </a:r>
          </a:p>
          <a:p>
            <a:pPr algn="just"/>
            <a:r>
              <a:rPr lang="cs-CZ" b="1" dirty="0" smtClean="0"/>
              <a:t>1881 - </a:t>
            </a:r>
            <a:r>
              <a:rPr lang="cs-CZ" dirty="0" smtClean="0">
                <a:solidFill>
                  <a:srgbClr val="0070C0"/>
                </a:solidFill>
              </a:rPr>
              <a:t>obecní pastýřem </a:t>
            </a:r>
            <a:r>
              <a:rPr lang="cs-CZ" b="1" dirty="0" smtClean="0"/>
              <a:t>Matěj Havelka, </a:t>
            </a:r>
            <a:r>
              <a:rPr lang="cs-CZ" dirty="0" smtClean="0">
                <a:solidFill>
                  <a:srgbClr val="92D050"/>
                </a:solidFill>
              </a:rPr>
              <a:t>Úročnice 18</a:t>
            </a:r>
            <a:r>
              <a:rPr lang="cs-CZ" b="1" dirty="0" smtClean="0"/>
              <a:t>. </a:t>
            </a:r>
            <a:r>
              <a:rPr lang="cs-CZ" dirty="0" smtClean="0"/>
              <a:t>Dcera Marie.</a:t>
            </a:r>
          </a:p>
          <a:p>
            <a:pPr algn="just"/>
            <a:r>
              <a:rPr lang="cs-CZ" dirty="0" smtClean="0"/>
              <a:t>1882 - ∞Marie Havelková a </a:t>
            </a:r>
            <a:r>
              <a:rPr lang="cs-CZ" dirty="0" smtClean="0">
                <a:solidFill>
                  <a:srgbClr val="92D050"/>
                </a:solidFill>
              </a:rPr>
              <a:t>Václav Žaba z Úročnice 8</a:t>
            </a:r>
            <a:r>
              <a:rPr lang="cs-CZ" dirty="0" smtClean="0"/>
              <a:t>. </a:t>
            </a:r>
          </a:p>
          <a:p>
            <a:pPr algn="just"/>
            <a:r>
              <a:rPr lang="cs-CZ" dirty="0" smtClean="0"/>
              <a:t>1886 - ∞Anna Nováková (otec †Jan Novák, dělník z Úročnice 7, matka </a:t>
            </a:r>
            <a:r>
              <a:rPr lang="cs-CZ" dirty="0" smtClean="0">
                <a:solidFill>
                  <a:srgbClr val="92D050"/>
                </a:solidFill>
              </a:rPr>
              <a:t>Anna Vnoučková z Úročnice 10</a:t>
            </a:r>
            <a:r>
              <a:rPr lang="cs-CZ" dirty="0" smtClean="0"/>
              <a:t>) a Václav Kubásek, </a:t>
            </a:r>
            <a:r>
              <a:rPr lang="cs-CZ" dirty="0" smtClean="0">
                <a:solidFill>
                  <a:srgbClr val="0070C0"/>
                </a:solidFill>
              </a:rPr>
              <a:t>čeledín</a:t>
            </a:r>
            <a:r>
              <a:rPr lang="cs-CZ" dirty="0" smtClean="0"/>
              <a:t> z Úročnice 15</a:t>
            </a:r>
          </a:p>
          <a:p>
            <a:pPr algn="just"/>
            <a:r>
              <a:rPr lang="cs-CZ" dirty="0" smtClean="0"/>
              <a:t>1898 – 1900 - *Josef Havelka, Marie Havelková, Kateřina Havelková, Josef Havelka.</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35</a:t>
            </a:fld>
            <a:endParaRPr lang="cs-CZ"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dirty="0" smtClean="0">
                <a:solidFill>
                  <a:srgbClr val="FF0000"/>
                </a:solidFill>
              </a:rPr>
              <a:t>Pokračování č. p. 7.</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021288"/>
          </a:xfrm>
        </p:spPr>
        <p:txBody>
          <a:bodyPr>
            <a:normAutofit fontScale="85000" lnSpcReduction="20000"/>
          </a:bodyPr>
          <a:lstStyle/>
          <a:p>
            <a:r>
              <a:rPr lang="cs-CZ" dirty="0" smtClean="0"/>
              <a:t>1900 - ∞Karolína Víšková (otec František Víšek, kovář) a Josef Lán, kovář ze Stříbrné Skalice 26. Děti František.</a:t>
            </a:r>
          </a:p>
          <a:p>
            <a:r>
              <a:rPr lang="cs-CZ" dirty="0" smtClean="0"/>
              <a:t>1905 – 1920 - *Anežka Havelková., Vincenc František Novák, Zdenka Nováková, Alois Kaprálek, František Růžička, Marie Havelková, Josef Krejčí.</a:t>
            </a:r>
          </a:p>
          <a:p>
            <a:r>
              <a:rPr lang="cs-CZ" dirty="0" smtClean="0"/>
              <a:t>? - sestry Chlebíčkovy, tělesně postižené, </a:t>
            </a:r>
            <a:r>
              <a:rPr lang="cs-CZ" dirty="0" smtClean="0">
                <a:solidFill>
                  <a:srgbClr val="00B0F0"/>
                </a:solidFill>
              </a:rPr>
              <a:t>zvonily</a:t>
            </a:r>
            <a:r>
              <a:rPr lang="cs-CZ" dirty="0" smtClean="0"/>
              <a:t>.</a:t>
            </a:r>
          </a:p>
          <a:p>
            <a:r>
              <a:rPr lang="cs-CZ" b="1" dirty="0" smtClean="0"/>
              <a:t>1927 – Jan Vobecký</a:t>
            </a:r>
            <a:r>
              <a:rPr lang="cs-CZ" dirty="0" smtClean="0"/>
              <a:t>, kovář, *1903 Postupice (manželka Anežka), Děti Jarmila, Věra, Josef, Jan.</a:t>
            </a:r>
          </a:p>
          <a:p>
            <a:r>
              <a:rPr lang="cs-CZ" dirty="0" smtClean="0"/>
              <a:t>? - bydleli Firbachovi.</a:t>
            </a:r>
          </a:p>
          <a:p>
            <a:r>
              <a:rPr lang="cs-CZ" dirty="0" smtClean="0"/>
              <a:t>1940 - Jan Vobecký, člen SDH.</a:t>
            </a:r>
          </a:p>
          <a:p>
            <a:r>
              <a:rPr lang="cs-CZ" b="1" dirty="0" smtClean="0"/>
              <a:t>1943 - Jan Vobecký se vystěhoval z obce</a:t>
            </a:r>
            <a:r>
              <a:rPr lang="cs-CZ" dirty="0" smtClean="0"/>
              <a:t>. Po válce se nevrátil. Byla zrušena zvonička na střeše domu, zvon byl předán pro válečné účely. </a:t>
            </a:r>
          </a:p>
          <a:p>
            <a:r>
              <a:rPr lang="cs-CZ" dirty="0" smtClean="0"/>
              <a:t>1944 – v kovárně pro Němce pracoval kovář Zelenka z Václavic, i bydlel.</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36</a:t>
            </a:fld>
            <a:endParaRPr lang="cs-CZ"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p:spPr>
        <p:txBody>
          <a:bodyPr>
            <a:noAutofit/>
          </a:bodyPr>
          <a:lstStyle/>
          <a:p>
            <a:r>
              <a:rPr lang="cs-CZ" sz="3200" b="1" dirty="0" smtClean="0">
                <a:solidFill>
                  <a:srgbClr val="FF0000"/>
                </a:solidFill>
              </a:rPr>
              <a:t>Usedlost č. p. 8 „Žabovský grunt“.</a:t>
            </a:r>
            <a:endParaRPr lang="cs-CZ" sz="3200" b="1" dirty="0">
              <a:solidFill>
                <a:srgbClr val="FF0000"/>
              </a:solidFill>
            </a:endParaRPr>
          </a:p>
        </p:txBody>
      </p:sp>
      <p:pic>
        <p:nvPicPr>
          <p:cNvPr id="5" name="Zástupný symbol pro obsah 4" descr="Mapa_8.jpg"/>
          <p:cNvPicPr>
            <a:picLocks noGrp="1" noChangeAspect="1"/>
          </p:cNvPicPr>
          <p:nvPr>
            <p:ph idx="1"/>
          </p:nvPr>
        </p:nvPicPr>
        <p:blipFill>
          <a:blip r:embed="rId2" cstate="print"/>
          <a:stretch>
            <a:fillRect/>
          </a:stretch>
        </p:blipFill>
        <p:spPr>
          <a:xfrm>
            <a:off x="755576" y="1052736"/>
            <a:ext cx="7968248" cy="5260922"/>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37</a:t>
            </a:fld>
            <a:endParaRPr lang="cs-CZ"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fontScale="90000"/>
          </a:bodyPr>
          <a:lstStyle/>
          <a:p>
            <a:r>
              <a:rPr lang="cs-CZ" sz="2700" b="1" dirty="0" smtClean="0">
                <a:solidFill>
                  <a:srgbClr val="FF0000"/>
                </a:solidFill>
              </a:rPr>
              <a:t>Usedlost č. p. 8 zvaná „Žabovský grunt“.</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764704"/>
            <a:ext cx="8229600" cy="5688632"/>
          </a:xfrm>
        </p:spPr>
        <p:txBody>
          <a:bodyPr>
            <a:normAutofit fontScale="47500" lnSpcReduction="20000"/>
          </a:bodyPr>
          <a:lstStyle/>
          <a:p>
            <a:pPr algn="just"/>
            <a:r>
              <a:rPr lang="cs-CZ" sz="3400" b="1" dirty="0" smtClean="0"/>
              <a:t>1495 - </a:t>
            </a:r>
            <a:r>
              <a:rPr lang="cs-CZ" sz="3400" dirty="0" smtClean="0"/>
              <a:t>připomíná se </a:t>
            </a:r>
            <a:r>
              <a:rPr lang="cs-CZ" sz="3400" b="1" dirty="0" smtClean="0"/>
              <a:t>Žaba.</a:t>
            </a:r>
            <a:endParaRPr lang="cs-CZ" sz="3400" dirty="0" smtClean="0"/>
          </a:p>
          <a:p>
            <a:pPr algn="just"/>
            <a:r>
              <a:rPr lang="cs-CZ" sz="3400" b="1" dirty="0" smtClean="0"/>
              <a:t>1560 - „Žabovský grunt“.</a:t>
            </a:r>
            <a:endParaRPr lang="cs-CZ" sz="3400" dirty="0" smtClean="0"/>
          </a:p>
          <a:p>
            <a:pPr algn="just"/>
            <a:r>
              <a:rPr lang="cs-CZ" sz="3400" b="1" dirty="0" smtClean="0"/>
              <a:t>1593 – Václav Žaba </a:t>
            </a:r>
            <a:r>
              <a:rPr lang="cs-CZ" sz="3400" dirty="0" smtClean="0"/>
              <a:t>od sirotků po</a:t>
            </a:r>
            <a:r>
              <a:rPr lang="cs-CZ" sz="3400" b="1" dirty="0" smtClean="0"/>
              <a:t> Janovi Žabovi </a:t>
            </a:r>
            <a:r>
              <a:rPr lang="cs-CZ" sz="3400" dirty="0" smtClean="0"/>
              <a:t>(manželka </a:t>
            </a:r>
            <a:r>
              <a:rPr lang="cs-CZ" sz="3400" b="1" dirty="0" smtClean="0"/>
              <a:t>Magdalena) </a:t>
            </a:r>
            <a:r>
              <a:rPr lang="cs-CZ" sz="3400" i="1" dirty="0" smtClean="0"/>
              <a:t>za 145 kop míš.</a:t>
            </a:r>
          </a:p>
          <a:p>
            <a:pPr algn="just"/>
            <a:r>
              <a:rPr lang="cs-CZ" sz="3400" b="1" dirty="0" smtClean="0"/>
              <a:t>1606 - Václav na „Žabově gruntu</a:t>
            </a:r>
            <a:r>
              <a:rPr lang="cs-CZ" sz="3400" b="1" i="1" dirty="0" smtClean="0"/>
              <a:t>“,</a:t>
            </a:r>
            <a:r>
              <a:rPr lang="cs-CZ" sz="3400" i="1" dirty="0" smtClean="0"/>
              <a:t> platil o sv. Jiří 1 kopu 28 gr., o sv. Havlu 1 kopu 28 gr., 2 slepice, 20 vajec, robot 1 den týdně ve žních.</a:t>
            </a:r>
            <a:r>
              <a:rPr lang="cs-CZ" sz="3400" dirty="0" smtClean="0"/>
              <a:t> </a:t>
            </a:r>
          </a:p>
          <a:p>
            <a:pPr algn="just"/>
            <a:r>
              <a:rPr lang="cs-CZ" sz="3400" b="1" dirty="0" smtClean="0"/>
              <a:t>1625 - Jan Žába </a:t>
            </a:r>
            <a:r>
              <a:rPr lang="cs-CZ" sz="3400" dirty="0" smtClean="0"/>
              <a:t>a manželka </a:t>
            </a:r>
            <a:r>
              <a:rPr lang="cs-CZ" sz="3400" b="1" dirty="0" smtClean="0"/>
              <a:t>Anna.</a:t>
            </a:r>
            <a:endParaRPr lang="cs-CZ" sz="3400" dirty="0" smtClean="0"/>
          </a:p>
          <a:p>
            <a:pPr algn="just"/>
            <a:r>
              <a:rPr lang="cs-CZ" sz="3400" b="1" dirty="0" smtClean="0"/>
              <a:t>1628 - Petr Žába, </a:t>
            </a:r>
            <a:r>
              <a:rPr lang="cs-CZ" sz="3400" dirty="0" smtClean="0"/>
              <a:t>manželka Ludmila, dcera Anna.</a:t>
            </a:r>
          </a:p>
          <a:p>
            <a:pPr algn="just"/>
            <a:r>
              <a:rPr lang="cs-CZ" sz="3400" b="1" dirty="0" smtClean="0"/>
              <a:t>1654</a:t>
            </a:r>
            <a:r>
              <a:rPr lang="cs-CZ" sz="3400" dirty="0" smtClean="0"/>
              <a:t> </a:t>
            </a:r>
            <a:r>
              <a:rPr lang="cs-CZ" sz="3400" b="1" dirty="0" smtClean="0"/>
              <a:t>- Martin Žába</a:t>
            </a:r>
            <a:r>
              <a:rPr lang="cs-CZ" sz="3400" dirty="0" smtClean="0"/>
              <a:t>, </a:t>
            </a:r>
            <a:r>
              <a:rPr lang="cs-CZ" sz="3400" i="1" dirty="0" smtClean="0"/>
              <a:t>berní rula, 36 str. rolí, 13 str. polí na zimu seje, 9 na jaro seje, chovat může 4 koně, chová 1 koně, 1 vola, 5 krav, 1 jalovici, 6 sviní, porostlin má pod 6 str.</a:t>
            </a:r>
            <a:endParaRPr lang="cs-CZ" sz="3400" dirty="0" smtClean="0"/>
          </a:p>
          <a:p>
            <a:pPr algn="just"/>
            <a:r>
              <a:rPr lang="cs-CZ" sz="3400" b="1" dirty="0" smtClean="0"/>
              <a:t>1674 - Václav Žaba</a:t>
            </a:r>
            <a:r>
              <a:rPr lang="cs-CZ" sz="3400" dirty="0" smtClean="0"/>
              <a:t>, děti Adam, Jan, Bartoloměj, Ludmila, Mariána, Anna.</a:t>
            </a:r>
          </a:p>
          <a:p>
            <a:pPr algn="just"/>
            <a:r>
              <a:rPr lang="cs-CZ" sz="3400" b="1" dirty="0" smtClean="0"/>
              <a:t>1700 - „grunt Žabovský“.</a:t>
            </a:r>
            <a:endParaRPr lang="cs-CZ" sz="3400" dirty="0" smtClean="0"/>
          </a:p>
          <a:p>
            <a:pPr algn="just"/>
            <a:r>
              <a:rPr lang="cs-CZ" sz="3400" b="1" dirty="0" smtClean="0"/>
              <a:t>1715</a:t>
            </a:r>
            <a:r>
              <a:rPr lang="cs-CZ" sz="3400" dirty="0" smtClean="0"/>
              <a:t> - odhad konopišťského panství. </a:t>
            </a:r>
          </a:p>
          <a:p>
            <a:pPr algn="just"/>
            <a:r>
              <a:rPr lang="cs-CZ" sz="3400" b="1" dirty="0" smtClean="0"/>
              <a:t>1721 - Ventzl Žaba.</a:t>
            </a:r>
            <a:endParaRPr lang="cs-CZ" sz="3400" dirty="0" smtClean="0"/>
          </a:p>
          <a:p>
            <a:pPr algn="just"/>
            <a:r>
              <a:rPr lang="cs-CZ" sz="3400" b="1" dirty="0" smtClean="0"/>
              <a:t>1750</a:t>
            </a:r>
            <a:r>
              <a:rPr lang="cs-CZ" sz="3400" dirty="0" smtClean="0"/>
              <a:t> - výměra 46 jiter   436</a:t>
            </a:r>
            <a:r>
              <a:rPr lang="cs-CZ" sz="3400" baseline="30000" dirty="0" smtClean="0"/>
              <a:t>oo</a:t>
            </a:r>
            <a:r>
              <a:rPr lang="cs-CZ" sz="3400" dirty="0" smtClean="0"/>
              <a:t> pozemků.</a:t>
            </a:r>
          </a:p>
          <a:p>
            <a:pPr algn="just"/>
            <a:r>
              <a:rPr lang="cs-CZ" sz="3400" dirty="0" smtClean="0"/>
              <a:t>Kolem roku </a:t>
            </a:r>
            <a:r>
              <a:rPr lang="cs-CZ" sz="3400" b="1" dirty="0" smtClean="0"/>
              <a:t>1750 – Matěj Žaba</a:t>
            </a:r>
            <a:r>
              <a:rPr lang="cs-CZ" sz="3400" dirty="0" smtClean="0"/>
              <a:t>, </a:t>
            </a:r>
            <a:r>
              <a:rPr lang="cs-CZ" sz="3400" i="1" dirty="0" smtClean="0"/>
              <a:t>stavení dosti spustlé. </a:t>
            </a:r>
            <a:r>
              <a:rPr lang="cs-CZ" sz="3400" dirty="0" smtClean="0"/>
              <a:t>Děti Václav, Jan, Kateřina a Mariana.</a:t>
            </a:r>
          </a:p>
          <a:p>
            <a:pPr algn="just"/>
            <a:r>
              <a:rPr lang="cs-CZ" sz="3400" b="1" dirty="0" smtClean="0"/>
              <a:t>1755 - </a:t>
            </a:r>
            <a:r>
              <a:rPr lang="cs-CZ" sz="3400" dirty="0" smtClean="0"/>
              <a:t>syn</a:t>
            </a:r>
            <a:r>
              <a:rPr lang="cs-CZ" sz="3400" b="1" dirty="0" smtClean="0"/>
              <a:t> Václav </a:t>
            </a:r>
            <a:r>
              <a:rPr lang="cs-CZ" sz="3400" dirty="0" smtClean="0"/>
              <a:t>a manželka </a:t>
            </a:r>
            <a:r>
              <a:rPr lang="cs-CZ" sz="3400" b="1" dirty="0" smtClean="0"/>
              <a:t>Anna Žabovi.</a:t>
            </a:r>
            <a:r>
              <a:rPr lang="cs-CZ" sz="3400" dirty="0" smtClean="0"/>
              <a:t> Děti: Matěj, Dorota (za </a:t>
            </a:r>
            <a:r>
              <a:rPr lang="cs-CZ" sz="3400" dirty="0" smtClean="0">
                <a:solidFill>
                  <a:srgbClr val="92D050"/>
                </a:solidFill>
              </a:rPr>
              <a:t>Kříže v Ouročnici</a:t>
            </a:r>
            <a:r>
              <a:rPr lang="cs-CZ" sz="3400" dirty="0" smtClean="0"/>
              <a:t>), Judyta (za Severína v Slouhově), Ludmila (za Štěpána na Hůrce), Anna (za Krásu), Alžběta (za Vondráčka) a Kateřina.</a:t>
            </a:r>
          </a:p>
          <a:p>
            <a:pPr algn="just"/>
            <a:r>
              <a:rPr lang="cs-CZ" sz="3400" b="1" dirty="0" smtClean="0"/>
              <a:t>1756 - </a:t>
            </a:r>
            <a:r>
              <a:rPr lang="cs-CZ" sz="3400" dirty="0" smtClean="0"/>
              <a:t>držel</a:t>
            </a:r>
            <a:r>
              <a:rPr lang="cs-CZ" sz="3400" b="1" dirty="0" smtClean="0"/>
              <a:t> Matěj Žaba.</a:t>
            </a:r>
            <a:r>
              <a:rPr lang="cs-CZ" sz="3400" dirty="0" smtClean="0"/>
              <a:t> </a:t>
            </a:r>
          </a:p>
          <a:p>
            <a:pPr algn="just"/>
            <a:r>
              <a:rPr lang="cs-CZ" sz="3400" b="1" dirty="0" smtClean="0"/>
              <a:t>1760 - </a:t>
            </a:r>
            <a:r>
              <a:rPr lang="cs-CZ" sz="3400" dirty="0" smtClean="0"/>
              <a:t>koupil</a:t>
            </a:r>
            <a:r>
              <a:rPr lang="cs-CZ" sz="3400" b="1" dirty="0" smtClean="0"/>
              <a:t> Martin Chrpa</a:t>
            </a:r>
            <a:r>
              <a:rPr lang="cs-CZ" sz="3400" dirty="0" smtClean="0"/>
              <a:t>, měl dceru </a:t>
            </a:r>
            <a:r>
              <a:rPr lang="cs-CZ" sz="3400" dirty="0" smtClean="0">
                <a:solidFill>
                  <a:srgbClr val="92D050"/>
                </a:solidFill>
              </a:rPr>
              <a:t>Matěje Žaby </a:t>
            </a:r>
            <a:r>
              <a:rPr lang="cs-CZ" sz="3400" dirty="0" smtClean="0"/>
              <a:t>za manželku, </a:t>
            </a:r>
            <a:r>
              <a:rPr lang="cs-CZ" sz="3400" i="1" dirty="0" smtClean="0"/>
              <a:t>74 zl. rýn. Odhad – stavení (16 zl. rýn.), okovaný vůz (6 zl. rýn.), 1 pluh a 1 brány (1 zl.), kosa travní a hrabiční (1 zl.), 12 str. polí osetých 24 zl., 24 str. polí neosetých (24 zl.), louky po dva vozy sena (2 zl.). </a:t>
            </a:r>
            <a:r>
              <a:rPr lang="cs-CZ" sz="3400" dirty="0" smtClean="0"/>
              <a:t>Ostatní sourozenci Jan, Kateřina a Mariana</a:t>
            </a:r>
            <a:r>
              <a:rPr lang="cs-CZ" sz="3400" i="1" dirty="0" smtClean="0"/>
              <a:t> podíly po 3 zl. 4 gr. 4 ¼ denáru.</a:t>
            </a:r>
            <a:endParaRPr lang="cs-CZ" sz="3400" dirty="0" smtClean="0"/>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38</a:t>
            </a:fld>
            <a:endParaRPr lang="cs-CZ"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rmAutofit/>
          </a:bodyPr>
          <a:lstStyle/>
          <a:p>
            <a:pPr algn="r"/>
            <a:r>
              <a:rPr lang="cs-CZ" sz="1800" dirty="0" smtClean="0">
                <a:solidFill>
                  <a:srgbClr val="FF0000"/>
                </a:solidFill>
              </a:rPr>
              <a:t>Pokračování č. p. 8.</a:t>
            </a:r>
            <a:endParaRPr lang="cs-CZ" sz="1800" dirty="0">
              <a:solidFill>
                <a:srgbClr val="FF0000"/>
              </a:solidFill>
            </a:endParaRPr>
          </a:p>
        </p:txBody>
      </p:sp>
      <p:sp>
        <p:nvSpPr>
          <p:cNvPr id="3" name="Zástupný symbol pro obsah 2"/>
          <p:cNvSpPr>
            <a:spLocks noGrp="1"/>
          </p:cNvSpPr>
          <p:nvPr>
            <p:ph idx="1"/>
          </p:nvPr>
        </p:nvSpPr>
        <p:spPr>
          <a:xfrm>
            <a:off x="457200" y="764704"/>
            <a:ext cx="8229600" cy="5361459"/>
          </a:xfrm>
        </p:spPr>
        <p:txBody>
          <a:bodyPr>
            <a:normAutofit fontScale="47500" lnSpcReduction="20000"/>
          </a:bodyPr>
          <a:lstStyle/>
          <a:p>
            <a:pPr algn="just"/>
            <a:r>
              <a:rPr lang="cs-CZ" b="1" dirty="0" smtClean="0"/>
              <a:t>1777 - Martin Chrpa</a:t>
            </a:r>
            <a:r>
              <a:rPr lang="cs-CZ" dirty="0" smtClean="0"/>
              <a:t>, </a:t>
            </a:r>
            <a:r>
              <a:rPr lang="cs-CZ" i="1" dirty="0" smtClean="0"/>
              <a:t>zdaněn, 20 fl. 56 ½ grejc. Robot 3 dny (2 s koňmi týdně a 1 den ruční </a:t>
            </a:r>
            <a:r>
              <a:rPr lang="cs-CZ" dirty="0" smtClean="0"/>
              <a:t>roboty od sv. Jana do sv. Václava).</a:t>
            </a:r>
          </a:p>
          <a:p>
            <a:pPr algn="just"/>
            <a:r>
              <a:rPr lang="cs-CZ" b="1" dirty="0" smtClean="0"/>
              <a:t>1779 - Jan Křtitel Žaba,</a:t>
            </a:r>
            <a:r>
              <a:rPr lang="cs-CZ" dirty="0" smtClean="0"/>
              <a:t> polosedlák, manželka Anna Chlístovská z Chlístova 7, syn Václav.</a:t>
            </a:r>
          </a:p>
          <a:p>
            <a:pPr algn="just"/>
            <a:r>
              <a:rPr lang="cs-CZ" b="1" dirty="0" smtClean="0"/>
              <a:t>1801	-  Martin Chrpa</a:t>
            </a:r>
            <a:r>
              <a:rPr lang="cs-CZ" dirty="0" smtClean="0"/>
              <a:t>†, 43 jiter 758</a:t>
            </a:r>
            <a:r>
              <a:rPr lang="cs-CZ" baseline="30000" dirty="0" smtClean="0"/>
              <a:t>00</a:t>
            </a:r>
            <a:r>
              <a:rPr lang="cs-CZ" dirty="0" smtClean="0"/>
              <a:t> polí a 2 jitra 1278</a:t>
            </a:r>
            <a:r>
              <a:rPr lang="cs-CZ" baseline="30000" dirty="0" smtClean="0"/>
              <a:t>00</a:t>
            </a:r>
            <a:r>
              <a:rPr lang="cs-CZ" dirty="0" smtClean="0"/>
              <a:t> luk a zahrad. Spor – dědicové Martina Chrpy a Matěje Žaby (†1760, </a:t>
            </a:r>
            <a:r>
              <a:rPr lang="cs-CZ" dirty="0" smtClean="0">
                <a:solidFill>
                  <a:srgbClr val="00B0F0"/>
                </a:solidFill>
              </a:rPr>
              <a:t>nezletilý </a:t>
            </a:r>
            <a:r>
              <a:rPr lang="cs-CZ" dirty="0" smtClean="0"/>
              <a:t>syn </a:t>
            </a:r>
            <a:r>
              <a:rPr lang="cs-CZ" b="1" dirty="0" smtClean="0"/>
              <a:t>Jan </a:t>
            </a:r>
            <a:r>
              <a:rPr lang="cs-CZ" dirty="0" smtClean="0"/>
              <a:t>a dcery </a:t>
            </a:r>
            <a:r>
              <a:rPr lang="cs-CZ" b="1" dirty="0" smtClean="0"/>
              <a:t>Kateřina a Magdalena</a:t>
            </a:r>
            <a:r>
              <a:rPr lang="cs-CZ" dirty="0" smtClean="0"/>
              <a:t>, vdova </a:t>
            </a:r>
            <a:r>
              <a:rPr lang="cs-CZ" b="1" dirty="0" smtClean="0"/>
              <a:t>Anna</a:t>
            </a:r>
            <a:r>
              <a:rPr lang="cs-CZ" dirty="0" smtClean="0"/>
              <a:t> -  nebyli </a:t>
            </a:r>
            <a:r>
              <a:rPr lang="cs-CZ" dirty="0" smtClean="0">
                <a:solidFill>
                  <a:srgbClr val="00B0F0"/>
                </a:solidFill>
              </a:rPr>
              <a:t>způsobilí </a:t>
            </a:r>
            <a:r>
              <a:rPr lang="cs-CZ" dirty="0" smtClean="0"/>
              <a:t>statek ujmout, ujal se </a:t>
            </a:r>
            <a:r>
              <a:rPr lang="cs-CZ" b="1" dirty="0" smtClean="0"/>
              <a:t>Martin Chrpa</a:t>
            </a:r>
            <a:r>
              <a:rPr lang="cs-CZ" dirty="0" smtClean="0"/>
              <a:t>, manželka Kateřina, dcera Matěje Žaby). </a:t>
            </a:r>
            <a:r>
              <a:rPr lang="cs-CZ" dirty="0" smtClean="0">
                <a:solidFill>
                  <a:srgbClr val="0070C0"/>
                </a:solidFill>
              </a:rPr>
              <a:t>Spor</a:t>
            </a:r>
            <a:r>
              <a:rPr lang="cs-CZ" dirty="0" smtClean="0"/>
              <a:t> rozhodla vrchnost, že statek ten odevzdává se </a:t>
            </a:r>
            <a:r>
              <a:rPr lang="cs-CZ" b="1" dirty="0" smtClean="0"/>
              <a:t>Janu Křtiteli Žabovi, </a:t>
            </a:r>
            <a:r>
              <a:rPr lang="cs-CZ" i="1" dirty="0" smtClean="0"/>
              <a:t>odhad stavení - světnice, komora, maštal a chlív (49 zl.), špejchar a kolnička (11 zl.), ovčínek (8 zl.), stodola (38 zl.), pár tažných klisen (100 zl.), pár běhounů (28 zl.), dojivá kráva (16 zl.), 2 roční telata (6 zl.), 8 bahnic (16 zl.), 1 prasnice (9 zl.), 4 prasata (4 zl.), 3 strychy pšenice (9 zl.), 6 a 30 str. ječmena (32 zl.), 22 ½ str. ovsa (22 zl. 30gr.), 20 mandel žitné slámy (10 zl.), 3 a 20 mandel ječné slámy (7 zl. 40 gr.), 10 centů sena a otavy (9 zl.), kamna ze železného kamnovce (3 zl.), 1 stůl, 4 lavice, 1 stolice (1 zl. 25 kr.), škopek, konev, díž, špižírna, necky, plech na vdolky a vidlice (2 zl. 49 kr.), 2 sešlé vozy (9 zl.), 2 pluhy a 2 brány (6 zl.), 2 sekery, motyka, kopáč, 3 podávky, 2 hnojné vidle, rýč, pila, dláto, 2 nebozezy, vosnák, 3 srpy, síto, 3 řešeta (2 zl. 18 kr.).</a:t>
            </a:r>
            <a:endParaRPr lang="cs-CZ" dirty="0" smtClean="0"/>
          </a:p>
          <a:p>
            <a:pPr algn="just"/>
            <a:r>
              <a:rPr lang="cs-CZ" b="1" dirty="0" smtClean="0"/>
              <a:t>1797 - </a:t>
            </a:r>
            <a:r>
              <a:rPr lang="cs-CZ" dirty="0" smtClean="0"/>
              <a:t>syn </a:t>
            </a:r>
            <a:r>
              <a:rPr lang="cs-CZ" b="1" dirty="0" smtClean="0"/>
              <a:t>Václav Žaba</a:t>
            </a:r>
            <a:r>
              <a:rPr lang="cs-CZ" dirty="0" smtClean="0"/>
              <a:t>, </a:t>
            </a:r>
            <a:r>
              <a:rPr lang="cs-CZ" i="1" dirty="0" smtClean="0"/>
              <a:t>1944 zl. 43 ½ krejcaru, ostatní sourozenci Anna (za Tomáše Prokšíka v Ouročnici), Vít a Dorota po 294 zl. 2 ½ krejcaru. Manželka Anna Vytejčková z Neštětic 13/15.</a:t>
            </a:r>
            <a:endParaRPr lang="cs-CZ" dirty="0" smtClean="0"/>
          </a:p>
          <a:p>
            <a:pPr algn="just"/>
            <a:r>
              <a:rPr lang="cs-CZ" b="1" dirty="0" smtClean="0"/>
              <a:t>1832 - Václav Žaba</a:t>
            </a:r>
            <a:r>
              <a:rPr lang="cs-CZ" dirty="0" smtClean="0"/>
              <a:t>, se </a:t>
            </a:r>
            <a:r>
              <a:rPr lang="cs-CZ" dirty="0" smtClean="0">
                <a:solidFill>
                  <a:srgbClr val="0070C0"/>
                </a:solidFill>
              </a:rPr>
              <a:t>souhlasem vrchnosti </a:t>
            </a:r>
            <a:r>
              <a:rPr lang="cs-CZ" dirty="0" smtClean="0"/>
              <a:t>synům </a:t>
            </a:r>
            <a:r>
              <a:rPr lang="cs-CZ" b="1" dirty="0" smtClean="0"/>
              <a:t>Václavovi a Vítovi </a:t>
            </a:r>
            <a:r>
              <a:rPr lang="cs-CZ" dirty="0" smtClean="0"/>
              <a:t>polovici usedlosti.</a:t>
            </a:r>
          </a:p>
          <a:p>
            <a:pPr algn="just"/>
            <a:r>
              <a:rPr lang="cs-CZ" b="1" dirty="0" smtClean="0"/>
              <a:t>Václav Žaba</a:t>
            </a:r>
            <a:r>
              <a:rPr lang="cs-CZ" dirty="0" smtClean="0"/>
              <a:t> – </a:t>
            </a:r>
            <a:r>
              <a:rPr lang="cs-CZ" i="1" dirty="0" smtClean="0"/>
              <a:t>stavení č. p. 8, ovčín, kolnu a špýchárek a s </a:t>
            </a:r>
            <a:r>
              <a:rPr lang="cs-CZ" b="1" i="1" dirty="0" smtClean="0"/>
              <a:t>Vítem</a:t>
            </a:r>
            <a:r>
              <a:rPr lang="cs-CZ" i="1" dirty="0" smtClean="0"/>
              <a:t> společnou stodolu, 1 klisnu, 1 běhouna, 1 roční tele, 4 ovce a 2 prasata (924 zl. 51 kr.), 21 jiter 1179</a:t>
            </a:r>
            <a:r>
              <a:rPr lang="cs-CZ" i="1" baseline="30000" dirty="0" smtClean="0"/>
              <a:t>00</a:t>
            </a:r>
            <a:r>
              <a:rPr lang="cs-CZ" i="1" dirty="0" smtClean="0"/>
              <a:t> polí, 1 jitro 639</a:t>
            </a:r>
            <a:r>
              <a:rPr lang="cs-CZ" i="1" baseline="30000" dirty="0" smtClean="0"/>
              <a:t>00</a:t>
            </a:r>
            <a:r>
              <a:rPr lang="cs-CZ" i="1" dirty="0" smtClean="0"/>
              <a:t> luk, zahrad a pastvin (707 zl. 25 ½ krejcaru), usedlost – světnice, komora, maštal a chlév (49 zl.), špejchar a komůrka (18 zl.), malý chlívek a půl stodoly (15 zl.), tažná klisna (50 zl.), kráva (16 zl.), běhoun (14 zl.), roční tele (3 zl.), 4 ovce (8 zl.), prasnice (4 zl.), 2 prasata (2 zl.), kamna se železným kamnovcem (3 zl.), stůl, stolice a 4 lavice (1 zl. 25 kr</a:t>
            </a:r>
            <a:r>
              <a:rPr lang="cs-CZ" dirty="0" smtClean="0"/>
              <a:t>.). Podíly sestrám Anně (za Prokšíka) a Dorotě. </a:t>
            </a:r>
            <a:r>
              <a:rPr lang="cs-CZ" i="1" dirty="0" smtClean="0"/>
              <a:t>Robota každý týden po celý rok 1 ½ dne párem potahů a v době od sv. Jana do sv. Václava 6 ½ dne pěší.</a:t>
            </a:r>
            <a:endParaRPr lang="cs-CZ" dirty="0" smtClean="0"/>
          </a:p>
          <a:p>
            <a:pPr algn="just"/>
            <a:r>
              <a:rPr lang="cs-CZ" b="1" dirty="0" smtClean="0"/>
              <a:t>Vít Žaba</a:t>
            </a:r>
            <a:r>
              <a:rPr lang="cs-CZ" dirty="0" smtClean="0"/>
              <a:t> - místo k vystavění nového stavení (později č. p. 15).</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39</a:t>
            </a:fld>
            <a:endParaRPr lang="cs-CZ"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8.</a:t>
            </a:r>
            <a:endParaRPr lang="cs-CZ" sz="1800" dirty="0">
              <a:solidFill>
                <a:srgbClr val="FF0000"/>
              </a:solidFill>
            </a:endParaRPr>
          </a:p>
        </p:txBody>
      </p:sp>
      <p:sp>
        <p:nvSpPr>
          <p:cNvPr id="3" name="Zástupný symbol pro obsah 2"/>
          <p:cNvSpPr>
            <a:spLocks noGrp="1"/>
          </p:cNvSpPr>
          <p:nvPr>
            <p:ph idx="1"/>
          </p:nvPr>
        </p:nvSpPr>
        <p:spPr>
          <a:xfrm>
            <a:off x="457200" y="764704"/>
            <a:ext cx="8229600" cy="6093296"/>
          </a:xfrm>
        </p:spPr>
        <p:txBody>
          <a:bodyPr>
            <a:normAutofit fontScale="47500" lnSpcReduction="20000"/>
          </a:bodyPr>
          <a:lstStyle/>
          <a:p>
            <a:pPr algn="just"/>
            <a:r>
              <a:rPr lang="cs-CZ" sz="4000" b="1" dirty="0" smtClean="0"/>
              <a:t>1849 - </a:t>
            </a:r>
            <a:r>
              <a:rPr lang="cs-CZ" sz="4000" dirty="0" smtClean="0"/>
              <a:t>syn</a:t>
            </a:r>
            <a:r>
              <a:rPr lang="cs-CZ" sz="4000" b="1" dirty="0" smtClean="0"/>
              <a:t> Jan Žaba</a:t>
            </a:r>
            <a:r>
              <a:rPr lang="cs-CZ" sz="4000" dirty="0" smtClean="0"/>
              <a:t>, </a:t>
            </a:r>
            <a:r>
              <a:rPr lang="cs-CZ" sz="4000" i="1" dirty="0" smtClean="0"/>
              <a:t>700 zl. stř., </a:t>
            </a:r>
            <a:r>
              <a:rPr lang="cs-CZ" sz="4000" dirty="0" smtClean="0"/>
              <a:t>ostatním dětem – Josefu, po dříve zemřelém Václavu; Marii, Kateřině, Anně, Barboře, Ludmile, Alžbětě (za Škoulu, ze Zbožnice 8) a Václavu podíly po 32 zl.</a:t>
            </a:r>
          </a:p>
          <a:p>
            <a:pPr algn="just"/>
            <a:r>
              <a:rPr lang="cs-CZ" sz="4000" b="1" dirty="0" smtClean="0"/>
              <a:t>1852 - Jan Žaba</a:t>
            </a:r>
            <a:r>
              <a:rPr lang="cs-CZ" sz="4000" dirty="0" smtClean="0"/>
              <a:t>, polosedlák, manželka Anna Hašková, z Přibyšic 11, děti Maria, František, Václav, Jozef, Kateřina, Jan.</a:t>
            </a:r>
          </a:p>
          <a:p>
            <a:pPr algn="just"/>
            <a:r>
              <a:rPr lang="cs-CZ" sz="4000" dirty="0" smtClean="0">
                <a:solidFill>
                  <a:srgbClr val="0070C0"/>
                </a:solidFill>
              </a:rPr>
              <a:t>1855 - kejklíři z rodu Floriánů z Červeného Oujezda, v č. p. 8 se jim narodil syn.</a:t>
            </a:r>
          </a:p>
          <a:p>
            <a:pPr algn="just"/>
            <a:r>
              <a:rPr lang="cs-CZ" sz="4000" b="1" dirty="0" smtClean="0"/>
              <a:t>1889 - </a:t>
            </a:r>
            <a:r>
              <a:rPr lang="cs-CZ" sz="4000" dirty="0" smtClean="0"/>
              <a:t>koupili manželé </a:t>
            </a:r>
            <a:r>
              <a:rPr lang="cs-CZ" sz="4000" b="1" dirty="0" smtClean="0"/>
              <a:t>František a Barbora Kohoutovi. </a:t>
            </a:r>
            <a:r>
              <a:rPr lang="cs-CZ" sz="4000" dirty="0" smtClean="0"/>
              <a:t>Děti Františka†. </a:t>
            </a:r>
          </a:p>
          <a:p>
            <a:pPr algn="just"/>
            <a:r>
              <a:rPr lang="cs-CZ" sz="4000" b="1" dirty="0" smtClean="0"/>
              <a:t>1895 - </a:t>
            </a:r>
            <a:r>
              <a:rPr lang="cs-CZ" sz="4000" dirty="0" smtClean="0"/>
              <a:t>koupili manželé </a:t>
            </a:r>
            <a:r>
              <a:rPr lang="cs-CZ" sz="4000" b="1" dirty="0" smtClean="0"/>
              <a:t>Jan a Marie Rulfovi.</a:t>
            </a:r>
            <a:endParaRPr lang="cs-CZ" sz="4000" dirty="0" smtClean="0"/>
          </a:p>
          <a:p>
            <a:pPr algn="just"/>
            <a:r>
              <a:rPr lang="cs-CZ" sz="4000" b="1" dirty="0" smtClean="0"/>
              <a:t>1895 - </a:t>
            </a:r>
            <a:r>
              <a:rPr lang="cs-CZ" sz="4000" dirty="0" smtClean="0"/>
              <a:t>usedlost v dražbě prodána a vydražil ji </a:t>
            </a:r>
            <a:r>
              <a:rPr lang="cs-CZ" sz="4000" b="1" dirty="0" smtClean="0"/>
              <a:t>Antonín Kolář.</a:t>
            </a:r>
            <a:endParaRPr lang="cs-CZ" sz="4000" dirty="0" smtClean="0"/>
          </a:p>
          <a:p>
            <a:pPr algn="just"/>
            <a:r>
              <a:rPr lang="cs-CZ" sz="4000" b="1" dirty="0" smtClean="0"/>
              <a:t>1896 </a:t>
            </a:r>
            <a:r>
              <a:rPr lang="cs-CZ" sz="4000" dirty="0" smtClean="0"/>
              <a:t>- koupil </a:t>
            </a:r>
            <a:r>
              <a:rPr lang="cs-CZ" sz="4000" b="1" dirty="0" smtClean="0"/>
              <a:t>Josef Prokopec</a:t>
            </a:r>
            <a:r>
              <a:rPr lang="cs-CZ" sz="4000" dirty="0" smtClean="0"/>
              <a:t> (výměnkář z Úročnice 8), manželka Marie Brejchová. Děti Marie Zdenka, Carolína Voršila, Zdeňka Sylva.</a:t>
            </a:r>
          </a:p>
          <a:p>
            <a:pPr algn="just"/>
            <a:r>
              <a:rPr lang="cs-CZ" sz="4000" b="1" dirty="0" smtClean="0"/>
              <a:t>1902 - </a:t>
            </a:r>
            <a:r>
              <a:rPr lang="cs-CZ" sz="4000" dirty="0" smtClean="0"/>
              <a:t>koupili </a:t>
            </a:r>
            <a:r>
              <a:rPr lang="cs-CZ" sz="4000" b="1" dirty="0" smtClean="0"/>
              <a:t>Jan Hlaváček a Marie Svobodová. </a:t>
            </a:r>
            <a:r>
              <a:rPr lang="cs-CZ" sz="4000" dirty="0" smtClean="0"/>
              <a:t>Děti Františka Marie, František, Jan.</a:t>
            </a:r>
          </a:p>
          <a:p>
            <a:pPr algn="just"/>
            <a:r>
              <a:rPr lang="cs-CZ" sz="4000" dirty="0" smtClean="0"/>
              <a:t>1925 - </a:t>
            </a:r>
            <a:r>
              <a:rPr lang="cs-CZ" sz="4000" b="1" dirty="0" smtClean="0"/>
              <a:t>František Hlaváček</a:t>
            </a:r>
            <a:r>
              <a:rPr lang="cs-CZ" sz="4000" dirty="0" smtClean="0"/>
              <a:t>, syn rolníka, *1906 Úročnice, svobodný, činný SDH.</a:t>
            </a:r>
          </a:p>
          <a:p>
            <a:pPr algn="just"/>
            <a:r>
              <a:rPr lang="cs-CZ" sz="4000" dirty="0" smtClean="0"/>
              <a:t>1913 - ∞Marie Žabová (otec Václav Žaba, </a:t>
            </a:r>
            <a:r>
              <a:rPr lang="cs-CZ" sz="4000" dirty="0" smtClean="0">
                <a:solidFill>
                  <a:srgbClr val="0070C0"/>
                </a:solidFill>
              </a:rPr>
              <a:t>dělník</a:t>
            </a:r>
            <a:r>
              <a:rPr lang="cs-CZ" sz="4000" dirty="0" smtClean="0"/>
              <a:t> v Úročnici 8, matka </a:t>
            </a:r>
            <a:r>
              <a:rPr lang="cs-CZ" sz="4000" dirty="0" smtClean="0">
                <a:solidFill>
                  <a:srgbClr val="92D050"/>
                </a:solidFill>
              </a:rPr>
              <a:t>Marie Havelková z Úročnice 18</a:t>
            </a:r>
            <a:r>
              <a:rPr lang="cs-CZ" sz="4000" dirty="0" smtClean="0"/>
              <a:t>), a Jan Kubec, dělník v Žabovřeskách 4, nar. v Radměřicích 27. </a:t>
            </a:r>
          </a:p>
          <a:p>
            <a:pPr algn="just"/>
            <a:r>
              <a:rPr lang="cs-CZ" sz="4000" b="1" dirty="0" smtClean="0"/>
              <a:t>1930 - František Hlaváček</a:t>
            </a:r>
            <a:r>
              <a:rPr lang="cs-CZ" sz="4000" dirty="0" smtClean="0"/>
              <a:t>, rolník, *1906 Úročnice (manželka Anežka, *1911), náměstek velitele SDH. Děti Anežka, Lidmila.</a:t>
            </a:r>
          </a:p>
          <a:p>
            <a:pPr algn="just"/>
            <a:r>
              <a:rPr lang="cs-CZ" sz="4000" b="1" dirty="0" smtClean="0"/>
              <a:t>1943 - František Hlaváček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40</a:t>
            </a:fld>
            <a:endParaRPr lang="cs-CZ"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332656"/>
            <a:ext cx="8229600" cy="634082"/>
          </a:xfrm>
        </p:spPr>
        <p:txBody>
          <a:bodyPr>
            <a:noAutofit/>
          </a:bodyPr>
          <a:lstStyle/>
          <a:p>
            <a:r>
              <a:rPr lang="cs-CZ" sz="2400" b="1" dirty="0" smtClean="0">
                <a:solidFill>
                  <a:srgbClr val="FF0000"/>
                </a:solidFill>
              </a:rPr>
              <a:t>Usedlost č. p. 9 „chalupa Kučerovská“ neb „Kmochovská“.</a:t>
            </a:r>
            <a:endParaRPr lang="cs-CZ" sz="2400" b="1" dirty="0">
              <a:solidFill>
                <a:srgbClr val="FF0000"/>
              </a:solidFill>
            </a:endParaRPr>
          </a:p>
        </p:txBody>
      </p:sp>
      <p:pic>
        <p:nvPicPr>
          <p:cNvPr id="5" name="Zástupný symbol pro obsah 4" descr="Mapa_9.jpg"/>
          <p:cNvPicPr>
            <a:picLocks noGrp="1" noChangeAspect="1"/>
          </p:cNvPicPr>
          <p:nvPr>
            <p:ph idx="1"/>
          </p:nvPr>
        </p:nvPicPr>
        <p:blipFill>
          <a:blip r:embed="rId2" cstate="print"/>
          <a:stretch>
            <a:fillRect/>
          </a:stretch>
        </p:blipFill>
        <p:spPr>
          <a:xfrm>
            <a:off x="683568" y="1052736"/>
            <a:ext cx="7968248" cy="5260922"/>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41</a:t>
            </a:fld>
            <a:endParaRPr lang="cs-CZ"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96" y="214290"/>
            <a:ext cx="8229600" cy="490066"/>
          </a:xfrm>
        </p:spPr>
        <p:txBody>
          <a:bodyPr>
            <a:normAutofit/>
          </a:bodyPr>
          <a:lstStyle/>
          <a:p>
            <a:r>
              <a:rPr lang="cs-CZ" sz="1800" b="1" dirty="0" smtClean="0">
                <a:solidFill>
                  <a:srgbClr val="FF0000"/>
                </a:solidFill>
              </a:rPr>
              <a:t>Usedlost č. p. 9 zvaná „Kmochovská chalupa“. </a:t>
            </a:r>
            <a:endParaRPr lang="cs-CZ" sz="1800" dirty="0">
              <a:solidFill>
                <a:srgbClr val="FF0000"/>
              </a:solidFill>
            </a:endParaRPr>
          </a:p>
        </p:txBody>
      </p:sp>
      <p:sp>
        <p:nvSpPr>
          <p:cNvPr id="3" name="Zástupný symbol pro obsah 2"/>
          <p:cNvSpPr>
            <a:spLocks noGrp="1"/>
          </p:cNvSpPr>
          <p:nvPr>
            <p:ph idx="1"/>
          </p:nvPr>
        </p:nvSpPr>
        <p:spPr>
          <a:xfrm>
            <a:off x="457200" y="836712"/>
            <a:ext cx="8229600" cy="5544616"/>
          </a:xfrm>
        </p:spPr>
        <p:txBody>
          <a:bodyPr>
            <a:normAutofit fontScale="47500" lnSpcReduction="20000"/>
          </a:bodyPr>
          <a:lstStyle/>
          <a:p>
            <a:pPr algn="just"/>
            <a:r>
              <a:rPr lang="cs-CZ" sz="3600" b="1" dirty="0" smtClean="0"/>
              <a:t>1560 - </a:t>
            </a:r>
            <a:r>
              <a:rPr lang="cs-CZ" sz="3600" dirty="0" smtClean="0"/>
              <a:t>připomíná se </a:t>
            </a:r>
            <a:r>
              <a:rPr lang="cs-CZ" sz="3600" b="1" dirty="0" smtClean="0">
                <a:solidFill>
                  <a:srgbClr val="FF0000"/>
                </a:solidFill>
              </a:rPr>
              <a:t>„Kučerovská chalupa</a:t>
            </a:r>
            <a:r>
              <a:rPr lang="cs-CZ" sz="3600" b="1" dirty="0" smtClean="0"/>
              <a:t>“.</a:t>
            </a:r>
            <a:endParaRPr lang="cs-CZ" sz="3600" dirty="0" smtClean="0"/>
          </a:p>
          <a:p>
            <a:pPr algn="just"/>
            <a:r>
              <a:rPr lang="cs-CZ" sz="3600" b="1" dirty="0" smtClean="0"/>
              <a:t>1630 – Anna Kučerová,</a:t>
            </a:r>
            <a:r>
              <a:rPr lang="cs-CZ" sz="3600" dirty="0" smtClean="0"/>
              <a:t> vdova po </a:t>
            </a:r>
            <a:r>
              <a:rPr lang="cs-CZ" sz="3600" b="1" dirty="0" smtClean="0"/>
              <a:t>Zbyňkovi Kučerovi </a:t>
            </a:r>
            <a:r>
              <a:rPr lang="cs-CZ" sz="3600" dirty="0" smtClean="0"/>
              <a:t>postoupila synovi </a:t>
            </a:r>
            <a:r>
              <a:rPr lang="cs-CZ" sz="3600" b="1" dirty="0" smtClean="0"/>
              <a:t>Václavovi</a:t>
            </a:r>
            <a:r>
              <a:rPr lang="cs-CZ" sz="3600" dirty="0" smtClean="0"/>
              <a:t>.</a:t>
            </a:r>
          </a:p>
          <a:p>
            <a:pPr algn="just"/>
            <a:r>
              <a:rPr lang="cs-CZ" sz="3600" b="1" dirty="0" smtClean="0"/>
              <a:t>1636 – Matouš Kmoch,</a:t>
            </a:r>
            <a:r>
              <a:rPr lang="cs-CZ" sz="3600" dirty="0" smtClean="0"/>
              <a:t> koupil chalupu od </a:t>
            </a:r>
            <a:r>
              <a:rPr lang="cs-CZ" sz="3600" b="1" dirty="0" smtClean="0"/>
              <a:t>Václava Kučery </a:t>
            </a:r>
            <a:r>
              <a:rPr lang="cs-CZ" sz="3600" i="1" dirty="0" smtClean="0"/>
              <a:t>za 30 kop míš.</a:t>
            </a:r>
          </a:p>
          <a:p>
            <a:pPr algn="just"/>
            <a:r>
              <a:rPr lang="cs-CZ" sz="3600" b="1" dirty="0" smtClean="0"/>
              <a:t>1700 - „Kmochovská chalupa“.</a:t>
            </a:r>
            <a:endParaRPr lang="cs-CZ" sz="3600" dirty="0" smtClean="0"/>
          </a:p>
          <a:p>
            <a:pPr algn="just"/>
            <a:r>
              <a:rPr lang="cs-CZ" sz="3600" b="1" dirty="0" smtClean="0"/>
              <a:t>1715</a:t>
            </a:r>
            <a:r>
              <a:rPr lang="cs-CZ" sz="3600" dirty="0" smtClean="0"/>
              <a:t> - odhad konopišťského panství.</a:t>
            </a:r>
          </a:p>
          <a:p>
            <a:pPr algn="just"/>
            <a:r>
              <a:rPr lang="cs-CZ" sz="3600" b="1" dirty="0" smtClean="0"/>
              <a:t>1740 - Tomáš Hubínek.</a:t>
            </a:r>
            <a:endParaRPr lang="cs-CZ" sz="3600" dirty="0" smtClean="0"/>
          </a:p>
          <a:p>
            <a:pPr algn="just"/>
            <a:r>
              <a:rPr lang="cs-CZ" sz="3600" b="1" dirty="0" smtClean="0"/>
              <a:t>1750</a:t>
            </a:r>
            <a:r>
              <a:rPr lang="cs-CZ" sz="3600" dirty="0" smtClean="0"/>
              <a:t> - </a:t>
            </a:r>
            <a:r>
              <a:rPr lang="cs-CZ" sz="3600" i="1" dirty="0" smtClean="0"/>
              <a:t>výměra 17 jiter 509</a:t>
            </a:r>
            <a:r>
              <a:rPr lang="cs-CZ" sz="3600" i="1" baseline="30000" dirty="0" smtClean="0"/>
              <a:t>oo</a:t>
            </a:r>
            <a:r>
              <a:rPr lang="cs-CZ" sz="3600" i="1" dirty="0" smtClean="0"/>
              <a:t> pozemků.</a:t>
            </a:r>
          </a:p>
          <a:p>
            <a:pPr algn="just"/>
            <a:r>
              <a:rPr lang="cs-CZ" sz="3600" dirty="0" smtClean="0"/>
              <a:t>Asi</a:t>
            </a:r>
            <a:r>
              <a:rPr lang="cs-CZ" sz="3600" b="1" dirty="0" smtClean="0"/>
              <a:t> 1760 - </a:t>
            </a:r>
            <a:r>
              <a:rPr lang="cs-CZ" sz="3600" dirty="0" smtClean="0"/>
              <a:t>vdova </a:t>
            </a:r>
            <a:r>
              <a:rPr lang="cs-CZ" sz="3600" b="1" dirty="0" smtClean="0"/>
              <a:t>Mariana Hubínková </a:t>
            </a:r>
            <a:r>
              <a:rPr lang="cs-CZ" sz="3600" dirty="0" smtClean="0"/>
              <a:t>se synem </a:t>
            </a:r>
            <a:r>
              <a:rPr lang="cs-CZ" sz="3600" b="1" dirty="0" smtClean="0"/>
              <a:t>Vojtěchem</a:t>
            </a:r>
            <a:r>
              <a:rPr lang="cs-CZ" sz="3600" dirty="0" smtClean="0"/>
              <a:t>.</a:t>
            </a:r>
          </a:p>
          <a:p>
            <a:pPr algn="just"/>
            <a:r>
              <a:rPr lang="cs-CZ" sz="3600" b="1" dirty="0" smtClean="0"/>
              <a:t>1769 - </a:t>
            </a:r>
            <a:r>
              <a:rPr lang="cs-CZ" sz="3600" dirty="0" smtClean="0"/>
              <a:t>ujal syn </a:t>
            </a:r>
            <a:r>
              <a:rPr lang="cs-CZ" sz="3600" b="1" dirty="0" smtClean="0"/>
              <a:t>Vojtěch Hubínek,</a:t>
            </a:r>
            <a:r>
              <a:rPr lang="cs-CZ" sz="3600" dirty="0" smtClean="0"/>
              <a:t> </a:t>
            </a:r>
            <a:r>
              <a:rPr lang="cs-CZ" sz="3600" i="1" dirty="0" smtClean="0"/>
              <a:t>odhad – stavení (13 zl.), 4 strychy polí osetých (8 zl.), 8 str. polí neosetých (8 zl.), louka na jeden vůz sena (1 zl.).</a:t>
            </a:r>
            <a:endParaRPr lang="cs-CZ" sz="3600" dirty="0" smtClean="0"/>
          </a:p>
          <a:p>
            <a:pPr algn="just"/>
            <a:r>
              <a:rPr lang="cs-CZ" sz="3600" dirty="0" smtClean="0"/>
              <a:t>Později - pozůstalá jediná dcera </a:t>
            </a:r>
            <a:r>
              <a:rPr lang="cs-CZ" sz="3600" b="1" dirty="0" smtClean="0"/>
              <a:t>Dorota </a:t>
            </a:r>
            <a:r>
              <a:rPr lang="cs-CZ" sz="3600" dirty="0" smtClean="0"/>
              <a:t>(za </a:t>
            </a:r>
            <a:r>
              <a:rPr lang="cs-CZ" sz="3600" b="1" dirty="0" smtClean="0">
                <a:solidFill>
                  <a:srgbClr val="92D050"/>
                </a:solidFill>
              </a:rPr>
              <a:t>Jana Havelku z Ouročnice</a:t>
            </a:r>
            <a:r>
              <a:rPr lang="cs-CZ" sz="3600" b="1" dirty="0" smtClean="0"/>
              <a:t>). </a:t>
            </a:r>
            <a:endParaRPr lang="cs-CZ" sz="3600" dirty="0" smtClean="0"/>
          </a:p>
          <a:p>
            <a:pPr algn="just"/>
            <a:r>
              <a:rPr lang="cs-CZ" sz="3600" dirty="0" smtClean="0"/>
              <a:t> </a:t>
            </a:r>
            <a:r>
              <a:rPr lang="cs-CZ" sz="3600" b="1" dirty="0" smtClean="0"/>
              <a:t>1777 - Jan Škoula,</a:t>
            </a:r>
            <a:r>
              <a:rPr lang="cs-CZ" sz="3600" dirty="0" smtClean="0"/>
              <a:t> </a:t>
            </a:r>
            <a:r>
              <a:rPr lang="cs-CZ" sz="3600" i="1" dirty="0" smtClean="0"/>
              <a:t>zdaněn, 6 fl. 58 a 3/2 grejc. Ruční robota jeden a půl dne v týdnu po celý rok).</a:t>
            </a:r>
            <a:endParaRPr lang="cs-CZ" sz="3600" dirty="0" smtClean="0"/>
          </a:p>
          <a:p>
            <a:pPr algn="just"/>
            <a:r>
              <a:rPr lang="cs-CZ" sz="3600" b="1" dirty="0" smtClean="0"/>
              <a:t>1791 – Dorota Havelková</a:t>
            </a:r>
            <a:r>
              <a:rPr lang="cs-CZ" sz="3600" dirty="0" smtClean="0"/>
              <a:t>, odevzdala otčímu a matce, manželům Janu a Dorotě Škoulovým (ovdovělé Hubínkové), </a:t>
            </a:r>
            <a:r>
              <a:rPr lang="cs-CZ" sz="3600" i="1" dirty="0" smtClean="0"/>
              <a:t>zaplatili hotově 200 zl. na </a:t>
            </a:r>
            <a:r>
              <a:rPr lang="cs-CZ" sz="3600" i="1" dirty="0" smtClean="0">
                <a:solidFill>
                  <a:srgbClr val="92D050"/>
                </a:solidFill>
              </a:rPr>
              <a:t>zakoupení chalupy č. 2 v Ouročnici </a:t>
            </a:r>
            <a:r>
              <a:rPr lang="cs-CZ" sz="3600" i="1" dirty="0" smtClean="0"/>
              <a:t>a odevzdali jí – 2 tažné voly, 1 jalovici, 4 ovce, nový vůz, 1 pluh a 1 brány, robota každý týden 2 dny pěší a do panského kvelbu ½ libry konopného přediva.</a:t>
            </a:r>
            <a:endParaRPr lang="cs-CZ" sz="3600" dirty="0" smtClean="0"/>
          </a:p>
          <a:p>
            <a:pPr algn="just"/>
            <a:r>
              <a:rPr lang="cs-CZ" sz="3600" b="1" dirty="0" smtClean="0"/>
              <a:t>1797 </a:t>
            </a:r>
            <a:r>
              <a:rPr lang="cs-CZ" sz="3600" dirty="0" smtClean="0"/>
              <a:t>- syn </a:t>
            </a:r>
            <a:r>
              <a:rPr lang="cs-CZ" sz="3600" b="1" dirty="0" smtClean="0"/>
              <a:t>Václav Škoula</a:t>
            </a:r>
            <a:r>
              <a:rPr lang="cs-CZ" sz="3600" dirty="0" smtClean="0"/>
              <a:t>, </a:t>
            </a:r>
            <a:r>
              <a:rPr lang="cs-CZ" sz="3600" i="1" dirty="0" smtClean="0"/>
              <a:t>16 jiter 1127</a:t>
            </a:r>
            <a:r>
              <a:rPr lang="cs-CZ" sz="3600" i="1" baseline="30000" dirty="0" smtClean="0"/>
              <a:t>00</a:t>
            </a:r>
            <a:r>
              <a:rPr lang="cs-CZ" sz="3600" i="1" dirty="0" smtClean="0"/>
              <a:t> polí, 359</a:t>
            </a:r>
            <a:r>
              <a:rPr lang="cs-CZ" sz="3600" i="1" baseline="30000" dirty="0" smtClean="0"/>
              <a:t>00</a:t>
            </a:r>
            <a:r>
              <a:rPr lang="cs-CZ" sz="3600" i="1" dirty="0" smtClean="0"/>
              <a:t> zahrad a 623</a:t>
            </a:r>
            <a:r>
              <a:rPr lang="cs-CZ" sz="3600" i="1" baseline="30000" dirty="0" smtClean="0"/>
              <a:t>00</a:t>
            </a:r>
            <a:r>
              <a:rPr lang="cs-CZ" sz="3600" i="1" dirty="0" smtClean="0"/>
              <a:t> luk, 200 zl. rýn., </a:t>
            </a:r>
            <a:r>
              <a:rPr lang="cs-CZ" sz="3600" dirty="0" smtClean="0"/>
              <a:t>podíly sourozencům Anně (za Matěje Fulína ve Václavicích), Kateřině, Marianě a Janovi. Děti Kateřina (za Zoulu), Václav, Marie, Matěj, František a Josef.</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42</a:t>
            </a:fld>
            <a:endParaRPr lang="cs-CZ"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9.</a:t>
            </a:r>
            <a:endParaRPr lang="cs-CZ" sz="1800" dirty="0">
              <a:solidFill>
                <a:srgbClr val="FF0000"/>
              </a:solidFill>
            </a:endParaRPr>
          </a:p>
        </p:txBody>
      </p:sp>
      <p:sp>
        <p:nvSpPr>
          <p:cNvPr id="3" name="Zástupný symbol pro obsah 2"/>
          <p:cNvSpPr>
            <a:spLocks noGrp="1"/>
          </p:cNvSpPr>
          <p:nvPr>
            <p:ph idx="1"/>
          </p:nvPr>
        </p:nvSpPr>
        <p:spPr>
          <a:xfrm>
            <a:off x="467544" y="908720"/>
            <a:ext cx="8229600" cy="6408712"/>
          </a:xfrm>
        </p:spPr>
        <p:txBody>
          <a:bodyPr>
            <a:normAutofit fontScale="55000" lnSpcReduction="20000"/>
          </a:bodyPr>
          <a:lstStyle/>
          <a:p>
            <a:pPr algn="just"/>
            <a:r>
              <a:rPr lang="cs-CZ" sz="3600" b="1" dirty="0" smtClean="0"/>
              <a:t>1842 - </a:t>
            </a:r>
            <a:r>
              <a:rPr lang="cs-CZ" sz="3600" dirty="0" smtClean="0"/>
              <a:t>syn </a:t>
            </a:r>
            <a:r>
              <a:rPr lang="cs-CZ" sz="3600" b="1" dirty="0" smtClean="0"/>
              <a:t>Václav Škoula, </a:t>
            </a:r>
            <a:r>
              <a:rPr lang="cs-CZ" sz="3600" dirty="0" smtClean="0"/>
              <a:t>chalupník</a:t>
            </a:r>
            <a:r>
              <a:rPr lang="cs-CZ" sz="3600" i="1" dirty="0" smtClean="0"/>
              <a:t>, 381 zl. 14 kr. stř. Manželka Kateřina Fulínová, Tisem 4. Děti Josef (manželka </a:t>
            </a:r>
            <a:r>
              <a:rPr lang="cs-CZ" sz="3600" i="1" dirty="0" smtClean="0">
                <a:solidFill>
                  <a:srgbClr val="92D050"/>
                </a:solidFill>
              </a:rPr>
              <a:t>Alžběta Žabová z Ú 8</a:t>
            </a:r>
            <a:r>
              <a:rPr lang="cs-CZ" sz="3600" i="1" dirty="0" smtClean="0"/>
              <a:t>) a Václav.</a:t>
            </a:r>
            <a:endParaRPr lang="cs-CZ" sz="3600" dirty="0" smtClean="0"/>
          </a:p>
          <a:p>
            <a:pPr algn="just"/>
            <a:r>
              <a:rPr lang="cs-CZ" sz="3600" b="1" dirty="0" smtClean="0"/>
              <a:t>1844 - Václav Škoula</a:t>
            </a:r>
            <a:r>
              <a:rPr lang="cs-CZ" sz="3600" dirty="0" smtClean="0"/>
              <a:t>, mistr krejčovský, manželka Magdalena Fulínová, ze Zbožnice 2. Děti Kateřina, František Salesius.</a:t>
            </a:r>
          </a:p>
          <a:p>
            <a:pPr algn="just"/>
            <a:r>
              <a:rPr lang="cs-CZ" sz="3600" b="1" dirty="0" smtClean="0"/>
              <a:t>1849 - Matěj Škoula, </a:t>
            </a:r>
            <a:r>
              <a:rPr lang="cs-CZ" sz="3600" dirty="0" smtClean="0"/>
              <a:t>kovář, manželka </a:t>
            </a:r>
            <a:r>
              <a:rPr lang="cs-CZ" sz="3600" dirty="0" smtClean="0">
                <a:solidFill>
                  <a:srgbClr val="92D050"/>
                </a:solidFill>
              </a:rPr>
              <a:t>Magdalena/Majdalena Štěpánová, z Úročnice 13</a:t>
            </a:r>
            <a:r>
              <a:rPr lang="cs-CZ" sz="3600" dirty="0" smtClean="0"/>
              <a:t>. Děti Václav, Kateřina, Maria, Anna.</a:t>
            </a:r>
          </a:p>
          <a:p>
            <a:pPr algn="just"/>
            <a:r>
              <a:rPr lang="cs-CZ" sz="3600" dirty="0" smtClean="0"/>
              <a:t>1864 - tesař Jan Havlíček.</a:t>
            </a:r>
          </a:p>
          <a:p>
            <a:pPr algn="just"/>
            <a:r>
              <a:rPr lang="cs-CZ" sz="3600" b="1" dirty="0" smtClean="0"/>
              <a:t>1873 </a:t>
            </a:r>
            <a:r>
              <a:rPr lang="cs-CZ" sz="3600" dirty="0" smtClean="0"/>
              <a:t>– ujal syn </a:t>
            </a:r>
            <a:r>
              <a:rPr lang="cs-CZ" sz="3600" b="1" dirty="0" smtClean="0"/>
              <a:t>Václav Škoula.</a:t>
            </a:r>
            <a:endParaRPr lang="cs-CZ" sz="3600" dirty="0" smtClean="0"/>
          </a:p>
          <a:p>
            <a:pPr algn="just"/>
            <a:r>
              <a:rPr lang="cs-CZ" sz="3600" b="1" dirty="0" smtClean="0"/>
              <a:t>1875</a:t>
            </a:r>
            <a:r>
              <a:rPr lang="cs-CZ" sz="3600" dirty="0" smtClean="0"/>
              <a:t> - </a:t>
            </a:r>
            <a:r>
              <a:rPr lang="cs-CZ" sz="3600" b="1" dirty="0" smtClean="0"/>
              <a:t>Václav Škoula </a:t>
            </a:r>
            <a:r>
              <a:rPr lang="cs-CZ" sz="3600" dirty="0" smtClean="0"/>
              <a:t>a manželka </a:t>
            </a:r>
            <a:r>
              <a:rPr lang="cs-CZ" sz="3600" dirty="0" smtClean="0">
                <a:solidFill>
                  <a:srgbClr val="92D050"/>
                </a:solidFill>
              </a:rPr>
              <a:t>Anna Řeháková z Ouročnice </a:t>
            </a:r>
            <a:r>
              <a:rPr lang="cs-CZ" sz="3600" dirty="0" smtClean="0"/>
              <a:t>a přijal ji dle smlouvy za spoluvlastnici.</a:t>
            </a:r>
          </a:p>
          <a:p>
            <a:pPr algn="just"/>
            <a:r>
              <a:rPr lang="cs-CZ" sz="3600" b="1" dirty="0" smtClean="0"/>
              <a:t>1881 - </a:t>
            </a:r>
            <a:r>
              <a:rPr lang="cs-CZ" sz="3600" dirty="0" smtClean="0"/>
              <a:t>koupili ji manželé </a:t>
            </a:r>
            <a:r>
              <a:rPr lang="cs-CZ" sz="3600" b="1" dirty="0" smtClean="0"/>
              <a:t>Karel a Kateřina Roubíčkovi.</a:t>
            </a:r>
            <a:endParaRPr lang="cs-CZ" sz="3600" dirty="0" smtClean="0"/>
          </a:p>
          <a:p>
            <a:pPr algn="just"/>
            <a:r>
              <a:rPr lang="cs-CZ" sz="3600" b="1" dirty="0" smtClean="0"/>
              <a:t>1883 </a:t>
            </a:r>
            <a:r>
              <a:rPr lang="cs-CZ" sz="3600" dirty="0" smtClean="0"/>
              <a:t>- koupil ji </a:t>
            </a:r>
            <a:r>
              <a:rPr lang="cs-CZ" sz="3600" b="1" dirty="0" smtClean="0"/>
              <a:t>Jan Kolář.</a:t>
            </a:r>
            <a:endParaRPr lang="cs-CZ" sz="3600" dirty="0" smtClean="0"/>
          </a:p>
          <a:p>
            <a:pPr algn="just"/>
            <a:r>
              <a:rPr lang="cs-CZ" sz="3600" b="1" dirty="0" smtClean="0"/>
              <a:t>1884 </a:t>
            </a:r>
            <a:r>
              <a:rPr lang="cs-CZ" sz="3600" dirty="0" smtClean="0"/>
              <a:t>- koupili ji manželé </a:t>
            </a:r>
            <a:r>
              <a:rPr lang="cs-CZ" sz="3600" b="1" dirty="0" smtClean="0"/>
              <a:t>Jan Hubáček a </a:t>
            </a:r>
            <a:r>
              <a:rPr lang="cs-CZ" sz="3600" b="1" dirty="0" smtClean="0">
                <a:solidFill>
                  <a:srgbClr val="92D050"/>
                </a:solidFill>
              </a:rPr>
              <a:t>Marie Kočová </a:t>
            </a:r>
            <a:r>
              <a:rPr lang="cs-CZ" sz="3600" dirty="0" smtClean="0">
                <a:solidFill>
                  <a:srgbClr val="92D050"/>
                </a:solidFill>
              </a:rPr>
              <a:t>z Úročnice 14</a:t>
            </a:r>
            <a:r>
              <a:rPr lang="cs-CZ" sz="3600" dirty="0" smtClean="0"/>
              <a:t>. Děti Josef a Kristina.</a:t>
            </a:r>
          </a:p>
          <a:p>
            <a:pPr algn="just"/>
            <a:r>
              <a:rPr lang="cs-CZ" sz="3600" b="1" dirty="0" smtClean="0"/>
              <a:t>1893 </a:t>
            </a:r>
            <a:r>
              <a:rPr lang="cs-CZ" sz="3600" dirty="0" smtClean="0"/>
              <a:t>- usedlost v dražbě prodána a vydražil ji </a:t>
            </a:r>
            <a:r>
              <a:rPr lang="cs-CZ" sz="3600" b="1" dirty="0" smtClean="0"/>
              <a:t>František Žížala.</a:t>
            </a:r>
            <a:endParaRPr lang="cs-CZ" sz="3600" dirty="0" smtClean="0"/>
          </a:p>
          <a:p>
            <a:pPr algn="just"/>
            <a:r>
              <a:rPr lang="cs-CZ" sz="3600" b="1" dirty="0" smtClean="0"/>
              <a:t>1900 - </a:t>
            </a:r>
            <a:r>
              <a:rPr lang="cs-CZ" sz="3600" dirty="0" smtClean="0"/>
              <a:t>usedlost koupila </a:t>
            </a:r>
            <a:r>
              <a:rPr lang="cs-CZ" sz="3600" b="1" dirty="0" smtClean="0"/>
              <a:t>Anastázie Kočí </a:t>
            </a:r>
            <a:r>
              <a:rPr lang="cs-CZ" sz="3600" dirty="0" smtClean="0"/>
              <a:t>bez polí.</a:t>
            </a:r>
          </a:p>
          <a:p>
            <a:pPr algn="just"/>
            <a:r>
              <a:rPr lang="cs-CZ" sz="3600" dirty="0" smtClean="0"/>
              <a:t>1926 - Marie Kočová, místopředsedkyně ochotnického spolku Komenský.</a:t>
            </a:r>
          </a:p>
          <a:p>
            <a:pPr algn="just"/>
            <a:r>
              <a:rPr lang="cs-CZ" sz="3600" b="1" dirty="0" smtClean="0"/>
              <a:t>1928 - Václav Vnouček, </a:t>
            </a:r>
            <a:r>
              <a:rPr lang="cs-CZ" sz="3600" dirty="0" smtClean="0"/>
              <a:t>malorolník (Krusičany 12, manž. </a:t>
            </a:r>
            <a:r>
              <a:rPr lang="cs-CZ" sz="3600" b="1" dirty="0" smtClean="0"/>
              <a:t>Anežka Kočová</a:t>
            </a:r>
            <a:r>
              <a:rPr lang="cs-CZ" sz="3600" dirty="0" smtClean="0"/>
              <a:t>), činný SDH. Děti Miloslav a Marie.</a:t>
            </a:r>
          </a:p>
          <a:p>
            <a:pPr algn="just"/>
            <a:r>
              <a:rPr lang="cs-CZ" sz="3600" b="1" dirty="0" smtClean="0"/>
              <a:t>1943 - Václav Vnouček se vystěhoval z obce do Pecerad.</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43</a:t>
            </a:fld>
            <a:endParaRPr lang="cs-CZ"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Autofit/>
          </a:bodyPr>
          <a:lstStyle/>
          <a:p>
            <a:r>
              <a:rPr lang="cs-CZ" sz="3200" b="1" dirty="0" smtClean="0">
                <a:solidFill>
                  <a:srgbClr val="FF0000"/>
                </a:solidFill>
              </a:rPr>
              <a:t>Usedlost č. p. 10 zvaná „u Kosíků“.</a:t>
            </a:r>
            <a:endParaRPr lang="cs-CZ" sz="3200" b="1" dirty="0">
              <a:solidFill>
                <a:srgbClr val="FF0000"/>
              </a:solidFill>
            </a:endParaRPr>
          </a:p>
        </p:txBody>
      </p:sp>
      <p:pic>
        <p:nvPicPr>
          <p:cNvPr id="5" name="Zástupný symbol pro obsah 4" descr="Mapa_10.jpg"/>
          <p:cNvPicPr>
            <a:picLocks noGrp="1" noChangeAspect="1"/>
          </p:cNvPicPr>
          <p:nvPr>
            <p:ph idx="1"/>
          </p:nvPr>
        </p:nvPicPr>
        <p:blipFill>
          <a:blip r:embed="rId2" cstate="print"/>
          <a:stretch>
            <a:fillRect/>
          </a:stretch>
        </p:blipFill>
        <p:spPr>
          <a:xfrm>
            <a:off x="467544" y="980728"/>
            <a:ext cx="8271782" cy="5318995"/>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44</a:t>
            </a:fld>
            <a:endParaRPr lang="cs-CZ"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548680"/>
            <a:ext cx="8229600" cy="216024"/>
          </a:xfrm>
        </p:spPr>
        <p:txBody>
          <a:bodyPr>
            <a:normAutofit fontScale="90000"/>
          </a:bodyPr>
          <a:lstStyle/>
          <a:p>
            <a:r>
              <a:rPr lang="cs-CZ" sz="2000" b="1" dirty="0" smtClean="0">
                <a:solidFill>
                  <a:srgbClr val="FF0000"/>
                </a:solidFill>
              </a:rPr>
              <a:t>Dům č. p. 10 usedlost zvaná „u Kosíků“.</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764704"/>
            <a:ext cx="8229600" cy="6093296"/>
          </a:xfrm>
        </p:spPr>
        <p:txBody>
          <a:bodyPr>
            <a:normAutofit fontScale="62500" lnSpcReduction="20000"/>
          </a:bodyPr>
          <a:lstStyle/>
          <a:p>
            <a:pPr algn="just"/>
            <a:r>
              <a:rPr lang="cs-CZ" b="1" dirty="0" smtClean="0"/>
              <a:t>1829 - Jakub Kohout,</a:t>
            </a:r>
            <a:r>
              <a:rPr lang="cs-CZ" dirty="0" smtClean="0"/>
              <a:t> chalupník, domkář, manželka Mariána (Marie), bydlel zde i František Vnouček, krejčí.</a:t>
            </a:r>
          </a:p>
          <a:p>
            <a:pPr algn="just"/>
            <a:r>
              <a:rPr lang="cs-CZ" b="1" dirty="0" smtClean="0"/>
              <a:t>1847 - František Svoboda,</a:t>
            </a:r>
            <a:r>
              <a:rPr lang="cs-CZ" dirty="0" smtClean="0"/>
              <a:t> domkář ,Čerčany 20, Marie Přeučilova, Poříčí.</a:t>
            </a:r>
          </a:p>
          <a:p>
            <a:pPr algn="just"/>
            <a:r>
              <a:rPr lang="cs-CZ" b="1" dirty="0" smtClean="0"/>
              <a:t>1847 - František Vnouček,</a:t>
            </a:r>
            <a:r>
              <a:rPr lang="cs-CZ" dirty="0" smtClean="0"/>
              <a:t> domkář, (otec Václav Vnouček, chalupník z Václavic 21, matka Kateřina Vilímkova z Neštětic 3); manželka Marie Kohoutová (otec Jakub Kohout, domkář ze Lhot 13, matka </a:t>
            </a:r>
            <a:r>
              <a:rPr lang="cs-CZ" dirty="0" smtClean="0">
                <a:solidFill>
                  <a:srgbClr val="92D050"/>
                </a:solidFill>
              </a:rPr>
              <a:t>Maria Kosíkova z Úročnice 10</a:t>
            </a:r>
            <a:r>
              <a:rPr lang="cs-CZ" dirty="0" smtClean="0"/>
              <a:t>). Děti Matěj a Marie, Josef a Barbora, Kateřina.</a:t>
            </a:r>
          </a:p>
          <a:p>
            <a:pPr algn="just"/>
            <a:r>
              <a:rPr lang="cs-CZ" dirty="0" smtClean="0"/>
              <a:t>1855 - ∞Kateřina Vnoučková a Prokop Stibůrek, zedník z Benešova 138.</a:t>
            </a:r>
          </a:p>
          <a:p>
            <a:pPr algn="just"/>
            <a:r>
              <a:rPr lang="cs-CZ" dirty="0" smtClean="0"/>
              <a:t>1856 - Jan Novák, podruh pak nádeník z Úročnice 10, (otec Jakub Novák, domkář z Bukové Lhoty 10, matka Kateřina Havlíčková z Bukové Lhoty 1 a manželka Anna Vnoučková (otec František Vnouček, domkář, Úročnice 10, matka Marie Kohoutová, Úročnice 10). Děti Barbora, Jan, Kateřina, Marie, František (zedník v Úročnici 10, za Marii Haškovou z Hrusic 5).</a:t>
            </a:r>
          </a:p>
          <a:p>
            <a:pPr algn="just"/>
            <a:r>
              <a:rPr lang="cs-CZ" b="1" dirty="0" smtClean="0">
                <a:solidFill>
                  <a:srgbClr val="FF0000"/>
                </a:solidFill>
              </a:rPr>
              <a:t>1856 - </a:t>
            </a:r>
            <a:r>
              <a:rPr lang="cs-CZ" dirty="0" smtClean="0"/>
              <a:t>koupili </a:t>
            </a:r>
            <a:r>
              <a:rPr lang="cs-CZ" b="1" dirty="0" smtClean="0">
                <a:solidFill>
                  <a:srgbClr val="FF0000"/>
                </a:solidFill>
              </a:rPr>
              <a:t>František </a:t>
            </a:r>
            <a:r>
              <a:rPr lang="cs-CZ" dirty="0" smtClean="0"/>
              <a:t>a</a:t>
            </a:r>
            <a:r>
              <a:rPr lang="cs-CZ" b="1" dirty="0" smtClean="0">
                <a:solidFill>
                  <a:srgbClr val="FF0000"/>
                </a:solidFill>
              </a:rPr>
              <a:t> Marie Vnoučkovi</a:t>
            </a:r>
            <a:r>
              <a:rPr lang="cs-CZ" dirty="0" smtClean="0">
                <a:solidFill>
                  <a:srgbClr val="FF0000"/>
                </a:solidFill>
              </a:rPr>
              <a:t> </a:t>
            </a:r>
            <a:r>
              <a:rPr lang="cs-CZ" dirty="0" smtClean="0"/>
              <a:t>od </a:t>
            </a:r>
            <a:r>
              <a:rPr lang="cs-CZ" b="1" dirty="0" smtClean="0"/>
              <a:t>obce Ouročnické </a:t>
            </a:r>
            <a:r>
              <a:rPr lang="cs-CZ" dirty="0" smtClean="0"/>
              <a:t>část pozemku a dům ten na něm vystavěli. Děti Václav (za Annu Kubáskovou z Václavic 22), Anna (za Jana Nováka), Marie (za Josefa Kurfista z Libže 60) a František (za Marii Kubáskovou z Václavic 22).</a:t>
            </a:r>
          </a:p>
          <a:p>
            <a:pPr algn="just"/>
            <a:r>
              <a:rPr lang="cs-CZ" dirty="0" smtClean="0"/>
              <a:t>1866 - ∞František Vnouček, zedník z Úročnice 10 a Marie Kubásková (otec František Kubásek, půlsedlák z Václavic 22, matka Kateřina Velebilová z Václavic 22). Děti František (*1879; za Marii Piskáčkovou z Chleb), Jan, Václav.</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45</a:t>
            </a:fld>
            <a:endParaRPr lang="cs-CZ"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10.</a:t>
            </a:r>
            <a:endParaRPr lang="cs-CZ" sz="1800" dirty="0">
              <a:solidFill>
                <a:srgbClr val="FF0000"/>
              </a:solidFill>
            </a:endParaRPr>
          </a:p>
        </p:txBody>
      </p:sp>
      <p:sp>
        <p:nvSpPr>
          <p:cNvPr id="3" name="Zástupný symbol pro obsah 2"/>
          <p:cNvSpPr>
            <a:spLocks noGrp="1"/>
          </p:cNvSpPr>
          <p:nvPr>
            <p:ph idx="1"/>
          </p:nvPr>
        </p:nvSpPr>
        <p:spPr>
          <a:xfrm>
            <a:off x="457200" y="908720"/>
            <a:ext cx="8229600" cy="5663552"/>
          </a:xfrm>
        </p:spPr>
        <p:txBody>
          <a:bodyPr>
            <a:normAutofit fontScale="62500" lnSpcReduction="20000"/>
          </a:bodyPr>
          <a:lstStyle/>
          <a:p>
            <a:pPr algn="just"/>
            <a:r>
              <a:rPr lang="cs-CZ" sz="3400" b="1" dirty="0" smtClean="0"/>
              <a:t>1875 - </a:t>
            </a:r>
            <a:r>
              <a:rPr lang="cs-CZ" sz="3400" dirty="0" smtClean="0"/>
              <a:t>usedlost postoupili manželům </a:t>
            </a:r>
            <a:r>
              <a:rPr lang="cs-CZ" sz="3400" b="1" dirty="0" smtClean="0"/>
              <a:t>Václavu Vnoučkovi a Anně Kubáskové</a:t>
            </a:r>
            <a:r>
              <a:rPr lang="cs-CZ" sz="3400" dirty="0" smtClean="0"/>
              <a:t> z Václavic 22, </a:t>
            </a:r>
            <a:r>
              <a:rPr lang="cs-CZ" sz="3400" i="1" dirty="0" smtClean="0"/>
              <a:t>v ceně 700 zl.</a:t>
            </a:r>
            <a:endParaRPr lang="cs-CZ" sz="3400" dirty="0" smtClean="0"/>
          </a:p>
          <a:p>
            <a:pPr algn="just"/>
            <a:r>
              <a:rPr lang="cs-CZ" sz="3400" b="1" dirty="0" smtClean="0"/>
              <a:t>? – František Vnouček a Marie Piskáčková</a:t>
            </a:r>
            <a:r>
              <a:rPr lang="cs-CZ" sz="3400" dirty="0" smtClean="0"/>
              <a:t> z Chleb, děti Božena, Marie Anežka, Růžena, František Antonín, Emanuel, Anežka (*1932, za Jaroslava Nováka z Ú 6).</a:t>
            </a:r>
          </a:p>
          <a:p>
            <a:pPr algn="just"/>
            <a:r>
              <a:rPr lang="cs-CZ" sz="3400" dirty="0" smtClean="0"/>
              <a:t>1905 - ∞Václav Vnouček, chalupník a Anna Maršíková z Tloskova 10, dcery Marie (za Bartáka z Krňan 49) a Božena (za Mottla ze Zbožnice 11).</a:t>
            </a:r>
          </a:p>
          <a:p>
            <a:pPr algn="just"/>
            <a:r>
              <a:rPr lang="cs-CZ" sz="3400" dirty="0" smtClean="0"/>
              <a:t>1911 - ∞Božena Červenková, roz. Vnoučková (vdova po Františku Červenkovi, krejčí z Neveklova) a, Jaroslav Hubička, mistr kovář z Městečka 5. </a:t>
            </a:r>
          </a:p>
          <a:p>
            <a:pPr algn="just"/>
            <a:r>
              <a:rPr lang="cs-CZ" sz="3400" b="1" dirty="0" smtClean="0"/>
              <a:t>1925 - Václav Vnouček </a:t>
            </a:r>
            <a:r>
              <a:rPr lang="cs-CZ" sz="3400" dirty="0" smtClean="0"/>
              <a:t>postavil chlév. Kámen lámal ve stráni u rybníka „Na návsi“.</a:t>
            </a:r>
          </a:p>
          <a:p>
            <a:pPr algn="just"/>
            <a:r>
              <a:rPr lang="cs-CZ" sz="3400" dirty="0" smtClean="0"/>
              <a:t>1928 - Jan Hlaváček, č. p. 10, zedník, *1908 Úročnice, svobodný, činný člen SDH.</a:t>
            </a:r>
          </a:p>
          <a:p>
            <a:pPr algn="just"/>
            <a:r>
              <a:rPr lang="cs-CZ" sz="3400" b="1" dirty="0" smtClean="0"/>
              <a:t>1931 – Václav Vnouček </a:t>
            </a:r>
            <a:r>
              <a:rPr lang="cs-CZ" sz="3400" dirty="0" smtClean="0"/>
              <a:t>postavil stodolu a sklepy.</a:t>
            </a:r>
          </a:p>
          <a:p>
            <a:pPr algn="just"/>
            <a:r>
              <a:rPr lang="cs-CZ" sz="3400" dirty="0" smtClean="0"/>
              <a:t>1943 - společné stáje SS dvora.</a:t>
            </a:r>
          </a:p>
          <a:p>
            <a:pPr algn="just"/>
            <a:r>
              <a:rPr lang="cs-CZ" sz="3400" b="1" dirty="0" smtClean="0"/>
              <a:t>1943 - František Vnouček se vystěhoval z obce do Načeradce (zde†).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46</a:t>
            </a:fld>
            <a:endParaRPr lang="cs-CZ"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fontScale="90000"/>
          </a:bodyPr>
          <a:lstStyle/>
          <a:p>
            <a:r>
              <a:rPr lang="cs-CZ" b="1" dirty="0" smtClean="0">
                <a:solidFill>
                  <a:srgbClr val="FF0000"/>
                </a:solidFill>
              </a:rPr>
              <a:t>Usedlost č. p. 11 u Nováků“.</a:t>
            </a:r>
            <a:endParaRPr lang="cs-CZ" b="1" dirty="0">
              <a:solidFill>
                <a:srgbClr val="FF0000"/>
              </a:solidFill>
            </a:endParaRPr>
          </a:p>
        </p:txBody>
      </p:sp>
      <p:pic>
        <p:nvPicPr>
          <p:cNvPr id="5" name="Zástupný symbol pro obsah 4" descr="Mapa_11.jpg"/>
          <p:cNvPicPr>
            <a:picLocks noGrp="1" noChangeAspect="1"/>
          </p:cNvPicPr>
          <p:nvPr>
            <p:ph idx="1"/>
          </p:nvPr>
        </p:nvPicPr>
        <p:blipFill>
          <a:blip r:embed="rId2" cstate="print"/>
          <a:stretch>
            <a:fillRect/>
          </a:stretch>
        </p:blipFill>
        <p:spPr>
          <a:xfrm>
            <a:off x="611560" y="1052736"/>
            <a:ext cx="8001873" cy="5145435"/>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47</a:t>
            </a:fld>
            <a:endParaRPr lang="cs-CZ"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548680"/>
            <a:ext cx="8229600" cy="288032"/>
          </a:xfrm>
        </p:spPr>
        <p:txBody>
          <a:bodyPr>
            <a:normAutofit fontScale="90000"/>
          </a:bodyPr>
          <a:lstStyle/>
          <a:p>
            <a:r>
              <a:rPr lang="cs-CZ" sz="2200" b="1" dirty="0" smtClean="0">
                <a:solidFill>
                  <a:srgbClr val="FF0000"/>
                </a:solidFill>
              </a:rPr>
              <a:t>Chalupa č. p. 11 zvaná „chalupa Kučerovská“ neb „grunt Kučerovský“.</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764704"/>
            <a:ext cx="8229600" cy="5361459"/>
          </a:xfrm>
        </p:spPr>
        <p:txBody>
          <a:bodyPr>
            <a:normAutofit fontScale="55000" lnSpcReduction="20000"/>
          </a:bodyPr>
          <a:lstStyle/>
          <a:p>
            <a:pPr algn="just"/>
            <a:r>
              <a:rPr lang="cs-CZ" b="1" dirty="0" smtClean="0"/>
              <a:t>1654 - Šimon Kučera, </a:t>
            </a:r>
            <a:r>
              <a:rPr lang="cs-CZ" dirty="0" smtClean="0"/>
              <a:t>zahradník, </a:t>
            </a:r>
            <a:r>
              <a:rPr lang="cs-CZ" i="1" dirty="0" smtClean="0"/>
              <a:t>jenž 8 za osedlého, však pustý, 6 str. rolí, dokonce pustý, role ladem leží.</a:t>
            </a:r>
          </a:p>
          <a:p>
            <a:pPr algn="just"/>
            <a:r>
              <a:rPr lang="cs-CZ" b="1" dirty="0" smtClean="0"/>
              <a:t>1676 – „grunt Kučerovský“, Jan Drastil.</a:t>
            </a:r>
            <a:endParaRPr lang="cs-CZ" dirty="0" smtClean="0"/>
          </a:p>
          <a:p>
            <a:pPr algn="just"/>
            <a:r>
              <a:rPr lang="cs-CZ" b="1" dirty="0" smtClean="0"/>
              <a:t>1707 - Tomáš Zboženský.</a:t>
            </a:r>
            <a:endParaRPr lang="cs-CZ" dirty="0" smtClean="0"/>
          </a:p>
          <a:p>
            <a:pPr algn="just"/>
            <a:r>
              <a:rPr lang="cs-CZ" b="1" dirty="0" smtClean="0"/>
              <a:t>1722 - Jan Drastil.</a:t>
            </a:r>
            <a:endParaRPr lang="cs-CZ" dirty="0" smtClean="0"/>
          </a:p>
          <a:p>
            <a:pPr algn="just"/>
            <a:r>
              <a:rPr lang="cs-CZ" b="1" dirty="0" smtClean="0"/>
              <a:t>1724 - Mariana Fulin.</a:t>
            </a:r>
            <a:endParaRPr lang="cs-CZ" dirty="0" smtClean="0"/>
          </a:p>
          <a:p>
            <a:pPr algn="just"/>
            <a:r>
              <a:rPr lang="cs-CZ" b="1" dirty="0" smtClean="0"/>
              <a:t>1727 - ∞Tomáš Drastil a Mariana Hubínek.</a:t>
            </a:r>
            <a:endParaRPr lang="cs-CZ" dirty="0" smtClean="0"/>
          </a:p>
          <a:p>
            <a:pPr algn="just"/>
            <a:r>
              <a:rPr lang="cs-CZ" b="1" dirty="0" smtClean="0"/>
              <a:t>1740 - Tomáš Hubínek </a:t>
            </a:r>
            <a:r>
              <a:rPr lang="cs-CZ" dirty="0" smtClean="0"/>
              <a:t>koupil od </a:t>
            </a:r>
            <a:r>
              <a:rPr lang="cs-CZ" b="1" dirty="0" smtClean="0"/>
              <a:t>Tomáše Zboženského.</a:t>
            </a:r>
            <a:endParaRPr lang="cs-CZ" dirty="0" smtClean="0"/>
          </a:p>
          <a:p>
            <a:pPr algn="just"/>
            <a:r>
              <a:rPr lang="cs-CZ" b="1" dirty="0" smtClean="0"/>
              <a:t>1740 - </a:t>
            </a:r>
            <a:r>
              <a:rPr lang="cs-CZ" dirty="0" smtClean="0"/>
              <a:t>převzal jeho zeť </a:t>
            </a:r>
            <a:r>
              <a:rPr lang="cs-CZ" b="1" dirty="0" smtClean="0"/>
              <a:t>Tomáš Hubínek</a:t>
            </a:r>
            <a:r>
              <a:rPr lang="cs-CZ" dirty="0" smtClean="0"/>
              <a:t>, </a:t>
            </a:r>
            <a:r>
              <a:rPr lang="cs-CZ" i="1" dirty="0" smtClean="0"/>
              <a:t>v ceně 30 zl., 7 jiter 740</a:t>
            </a:r>
            <a:r>
              <a:rPr lang="cs-CZ" i="1" baseline="30000" dirty="0" smtClean="0"/>
              <a:t>00</a:t>
            </a:r>
            <a:r>
              <a:rPr lang="cs-CZ" i="1" dirty="0" smtClean="0"/>
              <a:t> polí, 766</a:t>
            </a:r>
            <a:r>
              <a:rPr lang="cs-CZ" i="1" baseline="30000" dirty="0" smtClean="0"/>
              <a:t>oo</a:t>
            </a:r>
            <a:r>
              <a:rPr lang="cs-CZ" i="1" dirty="0" smtClean="0"/>
              <a:t> zahrad a luk.</a:t>
            </a:r>
            <a:endParaRPr lang="cs-CZ" dirty="0" smtClean="0"/>
          </a:p>
          <a:p>
            <a:pPr algn="just"/>
            <a:r>
              <a:rPr lang="cs-CZ" b="1" dirty="0" smtClean="0"/>
              <a:t>Asi 1750 - </a:t>
            </a:r>
            <a:r>
              <a:rPr lang="cs-CZ" dirty="0" smtClean="0"/>
              <a:t>koupil </a:t>
            </a:r>
            <a:r>
              <a:rPr lang="cs-CZ" b="1" dirty="0" smtClean="0"/>
              <a:t>Martin Dráb.</a:t>
            </a:r>
            <a:endParaRPr lang="cs-CZ" dirty="0" smtClean="0"/>
          </a:p>
          <a:p>
            <a:pPr algn="just"/>
            <a:r>
              <a:rPr lang="cs-CZ" b="1" dirty="0" smtClean="0"/>
              <a:t>1756 - </a:t>
            </a:r>
            <a:r>
              <a:rPr lang="cs-CZ" dirty="0" smtClean="0"/>
              <a:t>uvádí se </a:t>
            </a:r>
            <a:r>
              <a:rPr lang="cs-CZ" b="1" dirty="0" smtClean="0"/>
              <a:t>„chalupa Kučerovská“.</a:t>
            </a:r>
            <a:endParaRPr lang="cs-CZ" dirty="0" smtClean="0"/>
          </a:p>
          <a:p>
            <a:pPr algn="just"/>
            <a:r>
              <a:rPr lang="cs-CZ" dirty="0" smtClean="0"/>
              <a:t>Po něm hospodařil syn </a:t>
            </a:r>
            <a:r>
              <a:rPr lang="cs-CZ" b="1" dirty="0" smtClean="0"/>
              <a:t>Martin Dráb</a:t>
            </a:r>
            <a:r>
              <a:rPr lang="cs-CZ" dirty="0" smtClean="0"/>
              <a:t>. Děti – Martin, Vojtěch, Mariana, Dorota (za Jumfálka do Poříčí), Anna, Kateřina a Barbora. </a:t>
            </a:r>
          </a:p>
          <a:p>
            <a:pPr algn="just"/>
            <a:r>
              <a:rPr lang="cs-CZ" b="1" dirty="0" smtClean="0"/>
              <a:t>1777 - Martin Dráb</a:t>
            </a:r>
            <a:r>
              <a:rPr lang="cs-CZ" b="1" i="1" dirty="0" smtClean="0"/>
              <a:t>,</a:t>
            </a:r>
            <a:r>
              <a:rPr lang="cs-CZ" i="1" dirty="0" smtClean="0"/>
              <a:t> zdaněn, 2 fl. 19 a 1/2 grejc. ruční robota 1 den týdně po celý rok.</a:t>
            </a:r>
            <a:endParaRPr lang="cs-CZ" dirty="0" smtClean="0"/>
          </a:p>
          <a:p>
            <a:pPr algn="just"/>
            <a:r>
              <a:rPr lang="cs-CZ" b="1" dirty="0" smtClean="0"/>
              <a:t>1802 - </a:t>
            </a:r>
            <a:r>
              <a:rPr lang="cs-CZ" dirty="0" smtClean="0"/>
              <a:t>převzal syn </a:t>
            </a:r>
            <a:r>
              <a:rPr lang="cs-CZ" b="1" dirty="0" smtClean="0"/>
              <a:t>Josef Dráb</a:t>
            </a:r>
            <a:r>
              <a:rPr lang="cs-CZ" i="1" dirty="0" smtClean="0"/>
              <a:t>, stavení - světnice, síň, stodola, komora a mlátek, dále komora a 2 chlívky, 1 kráva, 2 tažné voly, 4 ovce, vozík, pluh a brány. Robota -každý týden 1 den pěší a odvádět každý rok do panské konopišťské flusárny 1 strych dřevěného popele v ceně 8 kr. rýn.</a:t>
            </a:r>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48</a:t>
            </a:fld>
            <a:endParaRPr lang="cs-CZ"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11.</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021288"/>
          </a:xfrm>
        </p:spPr>
        <p:txBody>
          <a:bodyPr>
            <a:normAutofit fontScale="55000" lnSpcReduction="20000"/>
          </a:bodyPr>
          <a:lstStyle/>
          <a:p>
            <a:pPr algn="just"/>
            <a:r>
              <a:rPr lang="cs-CZ" sz="3500" dirty="0" smtClean="0"/>
              <a:t>Po té ujal tu chalupu </a:t>
            </a:r>
            <a:r>
              <a:rPr lang="cs-CZ" sz="3500" b="1" dirty="0" smtClean="0"/>
              <a:t>Martin Drábek</a:t>
            </a:r>
            <a:r>
              <a:rPr lang="cs-CZ" sz="3500" dirty="0" smtClean="0"/>
              <a:t>. Děti Vojtěch, Mariána, Dorota a Anna.</a:t>
            </a:r>
          </a:p>
          <a:p>
            <a:pPr algn="just"/>
            <a:r>
              <a:rPr lang="cs-CZ" sz="3500" b="1" dirty="0" smtClean="0"/>
              <a:t>1812 - </a:t>
            </a:r>
            <a:r>
              <a:rPr lang="cs-CZ" sz="3500" dirty="0" smtClean="0"/>
              <a:t>postoupil ji synu </a:t>
            </a:r>
            <a:r>
              <a:rPr lang="cs-CZ" sz="3500" b="1" dirty="0" smtClean="0"/>
              <a:t>Vojtěchu Drábkovi,</a:t>
            </a:r>
            <a:r>
              <a:rPr lang="cs-CZ" sz="3500" dirty="0" smtClean="0"/>
              <a:t> </a:t>
            </a:r>
            <a:r>
              <a:rPr lang="cs-CZ" sz="3500" i="1" dirty="0" smtClean="0"/>
              <a:t>chalupník, 1 tažného vola, domácí nářadí a nábytek, vůz, pluh, brány, dvě sekery, vidle, motyku a řezačku s kosou (600 zl.), ostatním sourozencům Marianě, Dorotě a Anně vyplatil podíly. </a:t>
            </a:r>
            <a:r>
              <a:rPr lang="cs-CZ" sz="3500" dirty="0" smtClean="0"/>
              <a:t>Manželka Kateřina z Bukovan, děti - Kateřina, Barbora a Ludmila.</a:t>
            </a:r>
          </a:p>
          <a:p>
            <a:pPr algn="just"/>
            <a:r>
              <a:rPr lang="cs-CZ" sz="3500" b="1" dirty="0" smtClean="0"/>
              <a:t>1833 - </a:t>
            </a:r>
            <a:r>
              <a:rPr lang="cs-CZ" sz="3500" dirty="0" smtClean="0"/>
              <a:t>převzali manželé </a:t>
            </a:r>
            <a:r>
              <a:rPr lang="cs-CZ" sz="3500" b="1" dirty="0" smtClean="0"/>
              <a:t>Jan Pešan </a:t>
            </a:r>
            <a:r>
              <a:rPr lang="cs-CZ" sz="3500" dirty="0" smtClean="0"/>
              <a:t>(syn Josefa Pešana z Krhanic) a </a:t>
            </a:r>
            <a:r>
              <a:rPr lang="cs-CZ" sz="3500" dirty="0" smtClean="0">
                <a:solidFill>
                  <a:srgbClr val="92D050"/>
                </a:solidFill>
              </a:rPr>
              <a:t>Kateřina Drábová z Úročnice,</a:t>
            </a:r>
            <a:r>
              <a:rPr lang="cs-CZ" sz="3500" dirty="0" smtClean="0"/>
              <a:t> ostatní sourozenci podíly po 20 zl. Děti Marie (za Vojtěcha Žižku z Dunávic 2, pak Josefa Žižku), Kateřina (za Micku).</a:t>
            </a:r>
          </a:p>
          <a:p>
            <a:pPr algn="just"/>
            <a:r>
              <a:rPr lang="cs-CZ" sz="3500" dirty="0" smtClean="0"/>
              <a:t>1846 - Jan Novák, podruh, z Čerčan 14, a Anna Benešová (otec </a:t>
            </a:r>
            <a:r>
              <a:rPr lang="cs-CZ" sz="3500" dirty="0" smtClean="0">
                <a:solidFill>
                  <a:srgbClr val="92D050"/>
                </a:solidFill>
              </a:rPr>
              <a:t>Martin Beneš obecní pastýř z Úročnice 7</a:t>
            </a:r>
            <a:r>
              <a:rPr lang="cs-CZ" sz="3500" dirty="0" smtClean="0"/>
              <a:t>). Děti Kateřina.</a:t>
            </a:r>
          </a:p>
          <a:p>
            <a:pPr algn="just"/>
            <a:r>
              <a:rPr lang="cs-CZ" sz="3500" b="1" dirty="0" smtClean="0"/>
              <a:t>1870 - </a:t>
            </a:r>
            <a:r>
              <a:rPr lang="cs-CZ" sz="3500" dirty="0" smtClean="0"/>
              <a:t>převzala vdova </a:t>
            </a:r>
            <a:r>
              <a:rPr lang="cs-CZ" sz="3500" b="1" dirty="0" smtClean="0"/>
              <a:t>Kateřina Pešanová</a:t>
            </a:r>
            <a:r>
              <a:rPr lang="cs-CZ" sz="3500" dirty="0" smtClean="0"/>
              <a:t>, </a:t>
            </a:r>
            <a:r>
              <a:rPr lang="cs-CZ" sz="3500" i="1" dirty="0" smtClean="0"/>
              <a:t>v ceně 1550 zl.</a:t>
            </a:r>
            <a:endParaRPr lang="cs-CZ" sz="3500" dirty="0" smtClean="0"/>
          </a:p>
          <a:p>
            <a:pPr algn="just"/>
            <a:r>
              <a:rPr lang="cs-CZ" sz="3500" dirty="0" smtClean="0"/>
              <a:t>? – Václav Novák, manželka?  Děti Václav, Marie (za Josefa Kocába z Poříčí 69), Anežka, Jan, Anna, František, Růžena.</a:t>
            </a:r>
          </a:p>
          <a:p>
            <a:pPr algn="just"/>
            <a:r>
              <a:rPr lang="cs-CZ" sz="3500" dirty="0" smtClean="0">
                <a:solidFill>
                  <a:srgbClr val="00B0F0"/>
                </a:solidFill>
              </a:rPr>
              <a:t>1884 - *Václav Novák, později legionář na ruské frontě.</a:t>
            </a:r>
          </a:p>
          <a:p>
            <a:pPr algn="just"/>
            <a:r>
              <a:rPr lang="cs-CZ" sz="3500" b="1" dirty="0" smtClean="0"/>
              <a:t>1890 - </a:t>
            </a:r>
            <a:r>
              <a:rPr lang="cs-CZ" sz="3500" dirty="0" smtClean="0"/>
              <a:t>chalupa v dražbě prodána a vydražil jí </a:t>
            </a:r>
            <a:r>
              <a:rPr lang="cs-CZ" sz="3500" b="1" dirty="0" smtClean="0"/>
              <a:t>František Novák. </a:t>
            </a:r>
            <a:endParaRPr lang="cs-CZ" sz="3500" dirty="0" smtClean="0"/>
          </a:p>
          <a:p>
            <a:pPr algn="just"/>
            <a:r>
              <a:rPr lang="cs-CZ" sz="3500" dirty="0" smtClean="0"/>
              <a:t>1908 - Václav Novák, zakládající činný člen SDH.</a:t>
            </a:r>
          </a:p>
          <a:p>
            <a:pPr algn="just"/>
            <a:r>
              <a:rPr lang="cs-CZ" sz="3500" dirty="0" smtClean="0"/>
              <a:t>1913 - ∞František Novák, chalupník, a Marie Hašková z Hrusic 5. Děti Milena Marie, Bohumil Václav, Jarmila Anežka.</a:t>
            </a:r>
          </a:p>
          <a:p>
            <a:pPr algn="just"/>
            <a:r>
              <a:rPr lang="cs-CZ" sz="3500" b="1" dirty="0" smtClean="0"/>
              <a:t>1943 - Václav Novák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49</a:t>
            </a:fld>
            <a:endParaRPr lang="cs-CZ"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Autofit/>
          </a:bodyPr>
          <a:lstStyle/>
          <a:p>
            <a:r>
              <a:rPr lang="cs-CZ" sz="3200" b="1" dirty="0" smtClean="0">
                <a:solidFill>
                  <a:srgbClr val="FF0000"/>
                </a:solidFill>
              </a:rPr>
              <a:t>Usedlost č. p. 12 „Markovský grunt“.</a:t>
            </a:r>
            <a:endParaRPr lang="cs-CZ" sz="3200" b="1" dirty="0">
              <a:solidFill>
                <a:srgbClr val="FF0000"/>
              </a:solidFill>
            </a:endParaRPr>
          </a:p>
        </p:txBody>
      </p:sp>
      <p:pic>
        <p:nvPicPr>
          <p:cNvPr id="5" name="Zástupný symbol pro obsah 4" descr="Mapa_12.jpg"/>
          <p:cNvPicPr>
            <a:picLocks noGrp="1" noChangeAspect="1"/>
          </p:cNvPicPr>
          <p:nvPr>
            <p:ph idx="1"/>
          </p:nvPr>
        </p:nvPicPr>
        <p:blipFill>
          <a:blip r:embed="rId2" cstate="print"/>
          <a:stretch>
            <a:fillRect/>
          </a:stretch>
        </p:blipFill>
        <p:spPr>
          <a:xfrm>
            <a:off x="467544" y="836712"/>
            <a:ext cx="8077312" cy="5332930"/>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50</a:t>
            </a:fld>
            <a:endParaRPr lang="cs-CZ"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548680"/>
            <a:ext cx="8229600" cy="288032"/>
          </a:xfrm>
        </p:spPr>
        <p:txBody>
          <a:bodyPr>
            <a:normAutofit fontScale="90000"/>
          </a:bodyPr>
          <a:lstStyle/>
          <a:p>
            <a:r>
              <a:rPr lang="cs-CZ" sz="2000" b="1" dirty="0" smtClean="0">
                <a:solidFill>
                  <a:srgbClr val="FF0000"/>
                </a:solidFill>
              </a:rPr>
              <a:t>Usedlost č. p. 12 zvaná „Markovský grunt“.</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764704"/>
            <a:ext cx="8229600" cy="6093296"/>
          </a:xfrm>
        </p:spPr>
        <p:txBody>
          <a:bodyPr>
            <a:normAutofit fontScale="62500" lnSpcReduction="20000"/>
          </a:bodyPr>
          <a:lstStyle/>
          <a:p>
            <a:pPr algn="just"/>
            <a:r>
              <a:rPr lang="cs-CZ" sz="3700" b="1" dirty="0" smtClean="0"/>
              <a:t>1560 - </a:t>
            </a:r>
            <a:r>
              <a:rPr lang="cs-CZ" sz="3700" dirty="0" smtClean="0"/>
              <a:t>soupis konopišťského panství – </a:t>
            </a:r>
            <a:r>
              <a:rPr lang="cs-CZ" sz="3700" b="1" dirty="0" smtClean="0"/>
              <a:t>„Markovský grunt“.</a:t>
            </a:r>
            <a:endParaRPr lang="cs-CZ" sz="3700" dirty="0" smtClean="0"/>
          </a:p>
          <a:p>
            <a:pPr algn="just"/>
            <a:r>
              <a:rPr lang="cs-CZ" sz="3700" b="1" dirty="0" smtClean="0"/>
              <a:t>1628 - Martin Marků, </a:t>
            </a:r>
            <a:r>
              <a:rPr lang="cs-CZ" sz="3700" dirty="0" smtClean="0"/>
              <a:t>kmotr u *Žábové Anny</a:t>
            </a:r>
            <a:r>
              <a:rPr lang="cs-CZ" sz="3700" b="1" dirty="0" smtClean="0"/>
              <a:t>.</a:t>
            </a:r>
            <a:endParaRPr lang="cs-CZ" sz="3700" dirty="0" smtClean="0"/>
          </a:p>
          <a:p>
            <a:pPr algn="just"/>
            <a:r>
              <a:rPr lang="cs-CZ" sz="3700" b="1" dirty="0" smtClean="0"/>
              <a:t>1628 - Martin Marků, </a:t>
            </a:r>
            <a:r>
              <a:rPr lang="cs-CZ" sz="3700" dirty="0" smtClean="0"/>
              <a:t>manželka Kateřina, dcera Alžběta.</a:t>
            </a:r>
          </a:p>
          <a:p>
            <a:pPr algn="just"/>
            <a:r>
              <a:rPr lang="cs-CZ" sz="3700" b="1" dirty="0" smtClean="0"/>
              <a:t>1654 - Matouš Marků</a:t>
            </a:r>
            <a:r>
              <a:rPr lang="cs-CZ" sz="3700" b="1" i="1" dirty="0" smtClean="0"/>
              <a:t>, </a:t>
            </a:r>
            <a:r>
              <a:rPr lang="cs-CZ" sz="3700" i="1" dirty="0" smtClean="0"/>
              <a:t>berní rula, rolník, jenž qualitates osedlého má, </a:t>
            </a:r>
            <a:r>
              <a:rPr lang="cs-CZ" sz="3700" i="1" dirty="0" smtClean="0">
                <a:solidFill>
                  <a:srgbClr val="00B0F0"/>
                </a:solidFill>
              </a:rPr>
              <a:t>24 str. rolí, 8 str. polí na zimu seje, 7 na jaro seje</a:t>
            </a:r>
            <a:r>
              <a:rPr lang="cs-CZ" sz="3700" i="1" dirty="0" smtClean="0"/>
              <a:t>, chovat může 2 koně, chová 1 koně, 1 vola, 4 krávy, 4 jalovice, 8 ovcí, 2 svině, porostlin má pod 6 str.</a:t>
            </a:r>
            <a:endParaRPr lang="cs-CZ" sz="3700" dirty="0" smtClean="0"/>
          </a:p>
          <a:p>
            <a:pPr algn="just"/>
            <a:r>
              <a:rPr lang="cs-CZ" sz="3700" b="1" dirty="0" smtClean="0"/>
              <a:t>1659 - Martin Marek </a:t>
            </a:r>
            <a:r>
              <a:rPr lang="cs-CZ" sz="3700" dirty="0" smtClean="0"/>
              <a:t>a pak </a:t>
            </a:r>
            <a:r>
              <a:rPr lang="cs-CZ" sz="3700" b="1" dirty="0" smtClean="0"/>
              <a:t>Matouš Marek.</a:t>
            </a:r>
            <a:endParaRPr lang="cs-CZ" sz="3700" dirty="0" smtClean="0"/>
          </a:p>
          <a:p>
            <a:pPr algn="just"/>
            <a:r>
              <a:rPr lang="cs-CZ" sz="3700" b="1" dirty="0" smtClean="0"/>
              <a:t>1687 -</a:t>
            </a:r>
            <a:r>
              <a:rPr lang="cs-CZ" sz="3700" dirty="0" smtClean="0"/>
              <a:t> převzal </a:t>
            </a:r>
            <a:r>
              <a:rPr lang="cs-CZ" sz="3700" b="1" dirty="0" smtClean="0"/>
              <a:t>Jakub Marek.</a:t>
            </a:r>
            <a:endParaRPr lang="cs-CZ" sz="3700" dirty="0" smtClean="0"/>
          </a:p>
          <a:p>
            <a:pPr algn="just"/>
            <a:r>
              <a:rPr lang="cs-CZ" sz="3700" b="1" dirty="0" smtClean="0"/>
              <a:t>1700 - </a:t>
            </a:r>
            <a:r>
              <a:rPr lang="cs-CZ" sz="3700" dirty="0" smtClean="0"/>
              <a:t>připomíná se </a:t>
            </a:r>
            <a:r>
              <a:rPr lang="cs-CZ" sz="3700" b="1" dirty="0" smtClean="0"/>
              <a:t>„Markovský grunt“,</a:t>
            </a:r>
            <a:r>
              <a:rPr lang="cs-CZ" sz="3700" dirty="0" smtClean="0"/>
              <a:t> </a:t>
            </a:r>
            <a:r>
              <a:rPr lang="cs-CZ" sz="3700" i="1" dirty="0" smtClean="0"/>
              <a:t>výměra 48 jiter 1234</a:t>
            </a:r>
            <a:r>
              <a:rPr lang="cs-CZ" sz="3700" i="1" baseline="30000" dirty="0" smtClean="0"/>
              <a:t>oo </a:t>
            </a:r>
            <a:r>
              <a:rPr lang="cs-CZ" sz="3700" i="1" dirty="0" smtClean="0"/>
              <a:t>.</a:t>
            </a:r>
            <a:endParaRPr lang="cs-CZ" sz="3700" dirty="0" smtClean="0"/>
          </a:p>
          <a:p>
            <a:pPr algn="just"/>
            <a:r>
              <a:rPr lang="cs-CZ" sz="3700" dirty="0" smtClean="0"/>
              <a:t>1715 - odhad konopišťského panství. </a:t>
            </a:r>
          </a:p>
          <a:p>
            <a:pPr algn="just"/>
            <a:r>
              <a:rPr lang="cs-CZ" sz="3700" b="1" dirty="0" smtClean="0"/>
              <a:t>1731 - </a:t>
            </a:r>
            <a:r>
              <a:rPr lang="cs-CZ" sz="3700" dirty="0" smtClean="0"/>
              <a:t>převzal </a:t>
            </a:r>
            <a:r>
              <a:rPr lang="cs-CZ" sz="3700" b="1" dirty="0" smtClean="0"/>
              <a:t>Jakub Šabat </a:t>
            </a:r>
            <a:r>
              <a:rPr lang="cs-CZ" sz="3700" dirty="0" smtClean="0"/>
              <a:t>neboli </a:t>
            </a:r>
            <a:r>
              <a:rPr lang="cs-CZ" sz="3700" b="1" dirty="0" smtClean="0"/>
              <a:t>Vlček</a:t>
            </a:r>
            <a:r>
              <a:rPr lang="cs-CZ" sz="3700" dirty="0" smtClean="0"/>
              <a:t>, </a:t>
            </a:r>
            <a:r>
              <a:rPr lang="cs-CZ" sz="3700" i="1" dirty="0" smtClean="0"/>
              <a:t>stavení , 13 str. polí osetých, 27 str. polí neosetých, 2 strychy zahrad a pastvin, louka na 2 vozy sena, pár koní, vůz, pluh a brány; 113 zl. rýn.</a:t>
            </a:r>
            <a:endParaRPr lang="cs-CZ" sz="3700" dirty="0" smtClean="0"/>
          </a:p>
          <a:p>
            <a:pPr algn="just"/>
            <a:r>
              <a:rPr lang="cs-CZ" sz="3700" i="1" dirty="0" smtClean="0"/>
              <a:t>Po </a:t>
            </a:r>
            <a:r>
              <a:rPr lang="cs-CZ" sz="3700" b="1" dirty="0" smtClean="0"/>
              <a:t>Jakubu Šabatovi </a:t>
            </a:r>
            <a:r>
              <a:rPr lang="cs-CZ" sz="3700" i="1" dirty="0" smtClean="0"/>
              <a:t>zůstal jediný nedospělý </a:t>
            </a:r>
            <a:r>
              <a:rPr lang="cs-CZ" sz="3700" dirty="0" smtClean="0"/>
              <a:t>syn </a:t>
            </a:r>
            <a:r>
              <a:rPr lang="cs-CZ" sz="3700" b="1" dirty="0" smtClean="0"/>
              <a:t>Pavel a dcery</a:t>
            </a:r>
            <a:r>
              <a:rPr lang="cs-CZ" sz="3700" i="1" dirty="0" smtClean="0"/>
              <a:t>, nebyl schopen hospodářství spravovati, vrchnost ustanovila, do jeho zrostu k jeho ruce matku </a:t>
            </a:r>
            <a:r>
              <a:rPr lang="cs-CZ" sz="3700" b="1" dirty="0" smtClean="0"/>
              <a:t>Annu Šabatovou.</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51</a:t>
            </a:fld>
            <a:endParaRPr lang="cs-CZ"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12.</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624736"/>
          </a:xfrm>
        </p:spPr>
        <p:txBody>
          <a:bodyPr>
            <a:normAutofit fontScale="32500" lnSpcReduction="20000"/>
          </a:bodyPr>
          <a:lstStyle/>
          <a:p>
            <a:pPr algn="just"/>
            <a:r>
              <a:rPr lang="cs-CZ" sz="6600" i="1" dirty="0" smtClean="0"/>
              <a:t>Mladá vdova (za </a:t>
            </a:r>
            <a:r>
              <a:rPr lang="cs-CZ" sz="6600" b="1" i="1" dirty="0" smtClean="0"/>
              <a:t>Pavla Koutského</a:t>
            </a:r>
            <a:r>
              <a:rPr lang="cs-CZ" sz="6600" i="1" dirty="0" smtClean="0"/>
              <a:t>), hospodaření neúčinné a nešťastné, jeden dluh přivolal druhý, hospodářství pustlo; </a:t>
            </a:r>
            <a:r>
              <a:rPr lang="cs-CZ" sz="6600" i="1" dirty="0" smtClean="0">
                <a:solidFill>
                  <a:srgbClr val="00B0F0"/>
                </a:solidFill>
              </a:rPr>
              <a:t>vrchnost odejmula </a:t>
            </a:r>
            <a:r>
              <a:rPr lang="cs-CZ" sz="6600" i="1" dirty="0" smtClean="0"/>
              <a:t>hospodářství manželům Pavlu a Anně Koutským a odevzdala je</a:t>
            </a:r>
            <a:r>
              <a:rPr lang="cs-CZ" sz="6600" dirty="0" smtClean="0"/>
              <a:t> </a:t>
            </a:r>
            <a:r>
              <a:rPr lang="cs-CZ" sz="6600" b="1" dirty="0" smtClean="0"/>
              <a:t>Pavlu Šabatovi </a:t>
            </a:r>
            <a:r>
              <a:rPr lang="cs-CZ" sz="6600" dirty="0" smtClean="0"/>
              <a:t>jinak</a:t>
            </a:r>
            <a:r>
              <a:rPr lang="cs-CZ" sz="6600" b="1" dirty="0" smtClean="0"/>
              <a:t> Vlčkovi</a:t>
            </a:r>
            <a:r>
              <a:rPr lang="cs-CZ" sz="6600" dirty="0" smtClean="0"/>
              <a:t>, </a:t>
            </a:r>
            <a:r>
              <a:rPr lang="cs-CZ" sz="6600" i="1" dirty="0" smtClean="0"/>
              <a:t>v ceně 567 zl. 35 ½ kr. rýn., podíly sestrám - Ludmile (za Zoulu), Anně (za </a:t>
            </a:r>
            <a:r>
              <a:rPr lang="cs-CZ" sz="6600" i="1" dirty="0" smtClean="0">
                <a:solidFill>
                  <a:srgbClr val="92D050"/>
                </a:solidFill>
              </a:rPr>
              <a:t>Prokšíka</a:t>
            </a:r>
            <a:r>
              <a:rPr lang="cs-CZ" sz="6600" i="1" dirty="0" smtClean="0"/>
              <a:t>), Kateřině (za Vaňka), Bětě (za Dvořáka), Marianě (za Povolného) a Judytě. Robota každý týden po celý rok 3 dny párem potahů a dobrým nářadím a v době od sv. Jana Křtitele do sv. Václava 13 dní pěší.</a:t>
            </a:r>
            <a:endParaRPr lang="cs-CZ" sz="6600" dirty="0" smtClean="0"/>
          </a:p>
          <a:p>
            <a:pPr algn="just"/>
            <a:r>
              <a:rPr lang="cs-CZ" sz="6200" b="1" dirty="0" smtClean="0"/>
              <a:t>1756 - </a:t>
            </a:r>
            <a:r>
              <a:rPr lang="cs-CZ" sz="6200" dirty="0" smtClean="0"/>
              <a:t>připomíná se </a:t>
            </a:r>
            <a:r>
              <a:rPr lang="cs-CZ" sz="6200" b="1" dirty="0" smtClean="0"/>
              <a:t>„grunt Markovský“.</a:t>
            </a:r>
            <a:endParaRPr lang="cs-CZ" sz="6200" dirty="0" smtClean="0"/>
          </a:p>
          <a:p>
            <a:pPr algn="just"/>
            <a:r>
              <a:rPr lang="cs-CZ" sz="6200" b="1" dirty="0" smtClean="0"/>
              <a:t>1777 - Paul Vlček,</a:t>
            </a:r>
            <a:r>
              <a:rPr lang="cs-CZ" sz="6200" dirty="0" smtClean="0"/>
              <a:t> </a:t>
            </a:r>
            <a:r>
              <a:rPr lang="cs-CZ" sz="6200" i="1" dirty="0" smtClean="0"/>
              <a:t>zdaněn, 20 fl. 56 ½ grejc. robot 3 dny (2 s koňmi týdně a 1 den ruční roboty od sv. Jana do sv. Václava). </a:t>
            </a:r>
            <a:r>
              <a:rPr lang="cs-CZ" sz="6200" dirty="0" smtClean="0"/>
              <a:t>Dcera Barbora.</a:t>
            </a:r>
          </a:p>
          <a:p>
            <a:pPr algn="just"/>
            <a:r>
              <a:rPr lang="cs-CZ" sz="6200" b="1" dirty="0" smtClean="0"/>
              <a:t>1809 - </a:t>
            </a:r>
            <a:r>
              <a:rPr lang="cs-CZ" sz="6200" dirty="0" smtClean="0"/>
              <a:t>koupil </a:t>
            </a:r>
            <a:r>
              <a:rPr lang="cs-CZ" sz="6200" dirty="0" smtClean="0">
                <a:solidFill>
                  <a:srgbClr val="00B0F0"/>
                </a:solidFill>
              </a:rPr>
              <a:t>polovici </a:t>
            </a:r>
            <a:r>
              <a:rPr lang="cs-CZ" sz="6200" dirty="0" smtClean="0"/>
              <a:t>usedlosti </a:t>
            </a:r>
            <a:r>
              <a:rPr lang="cs-CZ" sz="6200" b="1" dirty="0" smtClean="0"/>
              <a:t>Jakub Máša</a:t>
            </a:r>
            <a:r>
              <a:rPr lang="cs-CZ" sz="6200" dirty="0" smtClean="0"/>
              <a:t> (</a:t>
            </a:r>
            <a:r>
              <a:rPr lang="cs-CZ" sz="6200" i="1" dirty="0" smtClean="0"/>
              <a:t>rozděleno č. p. 12 a </a:t>
            </a:r>
            <a:r>
              <a:rPr lang="cs-CZ" sz="6200" i="1" dirty="0" smtClean="0">
                <a:solidFill>
                  <a:srgbClr val="0070C0"/>
                </a:solidFill>
              </a:rPr>
              <a:t>17).</a:t>
            </a:r>
          </a:p>
          <a:p>
            <a:pPr algn="just"/>
            <a:r>
              <a:rPr lang="cs-CZ" sz="6200" dirty="0" smtClean="0"/>
              <a:t>Polostatek postoupil synu</a:t>
            </a:r>
            <a:r>
              <a:rPr lang="cs-CZ" sz="6200" b="1" dirty="0" smtClean="0"/>
              <a:t> Jakubu Šabatovi/Vlčkovi, </a:t>
            </a:r>
            <a:r>
              <a:rPr lang="cs-CZ" sz="6200" i="1" dirty="0" smtClean="0"/>
              <a:t>v ceně 791 zl. 24 kr.</a:t>
            </a:r>
          </a:p>
          <a:p>
            <a:pPr algn="just"/>
            <a:r>
              <a:rPr lang="cs-CZ" sz="6200" b="1" dirty="0" smtClean="0"/>
              <a:t>1827 - </a:t>
            </a:r>
            <a:r>
              <a:rPr lang="cs-CZ" sz="6200" dirty="0" smtClean="0"/>
              <a:t>koupil usedlost </a:t>
            </a:r>
            <a:r>
              <a:rPr lang="cs-CZ" sz="6200" b="1" dirty="0" smtClean="0"/>
              <a:t>Matěj Franěk</a:t>
            </a:r>
            <a:r>
              <a:rPr lang="cs-CZ" sz="6200" dirty="0" smtClean="0"/>
              <a:t>, půlsedlák, </a:t>
            </a:r>
            <a:r>
              <a:rPr lang="cs-CZ" sz="6200" i="1" dirty="0" smtClean="0"/>
              <a:t>za 388 zl. 3 kr. stř., 1 klisnu, půl vozu, pluh a brány. </a:t>
            </a:r>
            <a:r>
              <a:rPr lang="cs-CZ" sz="6200" dirty="0" smtClean="0"/>
              <a:t>Manželka Mariána (Anna) Přeučilová, Poříčí 42). Děti Kateřina (za Martina Tauchmanna, dělník v Úročnici 24), Jan a Anna (za Martina Drába, z Bukové Lhoty 7).</a:t>
            </a:r>
          </a:p>
          <a:p>
            <a:pPr algn="just"/>
            <a:r>
              <a:rPr lang="cs-CZ" sz="6200" b="1" dirty="0" smtClean="0"/>
              <a:t>1870 - </a:t>
            </a:r>
            <a:r>
              <a:rPr lang="cs-CZ" sz="6200" dirty="0" smtClean="0"/>
              <a:t>koupil usedlost </a:t>
            </a:r>
            <a:r>
              <a:rPr lang="cs-CZ" sz="6200" b="1" dirty="0" smtClean="0"/>
              <a:t>František Vilímek</a:t>
            </a:r>
            <a:r>
              <a:rPr lang="cs-CZ" sz="6200" dirty="0" smtClean="0"/>
              <a:t> z Hrusic, </a:t>
            </a:r>
            <a:r>
              <a:rPr lang="cs-CZ" sz="6200" i="1" dirty="0" smtClean="0"/>
              <a:t>za 5425 zl. </a:t>
            </a:r>
            <a:r>
              <a:rPr lang="cs-CZ" sz="6200" dirty="0" smtClean="0"/>
              <a:t>Manželka Marie Kubásková z Vatěkova 7. Děti Anna (za Brzybohatého) a Kateřina.</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52</a:t>
            </a:fld>
            <a:endParaRPr lang="cs-CZ"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12.</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264696"/>
          </a:xfrm>
        </p:spPr>
        <p:txBody>
          <a:bodyPr>
            <a:normAutofit fontScale="47500" lnSpcReduction="20000"/>
          </a:bodyPr>
          <a:lstStyle/>
          <a:p>
            <a:pPr algn="just"/>
            <a:r>
              <a:rPr lang="cs-CZ" sz="4500" b="1" dirty="0" smtClean="0"/>
              <a:t>1897 - </a:t>
            </a:r>
            <a:r>
              <a:rPr lang="cs-CZ" sz="4500" dirty="0" smtClean="0"/>
              <a:t>převzala dcera </a:t>
            </a:r>
            <a:r>
              <a:rPr lang="cs-CZ" sz="4500" b="1" dirty="0" smtClean="0"/>
              <a:t>Kateřina Vilímková </a:t>
            </a:r>
            <a:r>
              <a:rPr lang="cs-CZ" sz="4500" dirty="0" smtClean="0"/>
              <a:t>s manželem </a:t>
            </a:r>
            <a:r>
              <a:rPr lang="cs-CZ" sz="4500" b="1" dirty="0" smtClean="0"/>
              <a:t>Antonínem Párysem,</a:t>
            </a:r>
            <a:r>
              <a:rPr lang="cs-CZ" sz="4500" dirty="0" smtClean="0"/>
              <a:t> mlynářský ve Vidlákově Lhotě 11 (syn Antonína Páryse , mlynáře z Kožlí 1). Děti Karel, Jaroslav.</a:t>
            </a:r>
          </a:p>
          <a:p>
            <a:pPr algn="just"/>
            <a:r>
              <a:rPr lang="cs-CZ" sz="4500" b="1" dirty="0" smtClean="0"/>
              <a:t>1901 - </a:t>
            </a:r>
            <a:r>
              <a:rPr lang="cs-CZ" sz="4500" dirty="0" smtClean="0"/>
              <a:t>manželé </a:t>
            </a:r>
            <a:r>
              <a:rPr lang="cs-CZ" sz="4500" b="1" dirty="0" smtClean="0"/>
              <a:t>Párysovi </a:t>
            </a:r>
            <a:r>
              <a:rPr lang="cs-CZ" sz="4500" dirty="0" smtClean="0"/>
              <a:t>vyměnili usedlost s manžely </a:t>
            </a:r>
            <a:r>
              <a:rPr lang="cs-CZ" sz="4500" b="1" dirty="0" smtClean="0"/>
              <a:t>Teodorem Vojtěchem a Marií</a:t>
            </a:r>
            <a:r>
              <a:rPr lang="cs-CZ" sz="4500" dirty="0" smtClean="0"/>
              <a:t> </a:t>
            </a:r>
            <a:r>
              <a:rPr lang="cs-CZ" sz="4500" b="1" dirty="0" smtClean="0"/>
              <a:t>Magdalenou Janouškovými</a:t>
            </a:r>
            <a:r>
              <a:rPr lang="cs-CZ" sz="4500" dirty="0" smtClean="0"/>
              <a:t> za mlýn „Valchu“ č. p. 14 v Borovce, </a:t>
            </a:r>
            <a:r>
              <a:rPr lang="cs-CZ" sz="4500" i="1" dirty="0" smtClean="0"/>
              <a:t>6000 zl.</a:t>
            </a:r>
          </a:p>
          <a:p>
            <a:pPr algn="just"/>
            <a:r>
              <a:rPr lang="cs-CZ" sz="4500" b="1" dirty="0" smtClean="0"/>
              <a:t>1905 - </a:t>
            </a:r>
            <a:r>
              <a:rPr lang="cs-CZ" sz="4500" dirty="0" smtClean="0"/>
              <a:t>koupili usedlost manželé</a:t>
            </a:r>
            <a:r>
              <a:rPr lang="cs-CZ" sz="4500" b="1" dirty="0" smtClean="0"/>
              <a:t> František Zoula</a:t>
            </a:r>
            <a:r>
              <a:rPr lang="cs-CZ" sz="4500" dirty="0" smtClean="0"/>
              <a:t> (ze Žabovřesk 2) a Kateřina Vašáková (z Bukové Lhoty 5), za 16910 K. Dcera Marie (za Chrpa z Mezihoří 11) a Anežka (za Josefa Chlístovského z Chlístova 3).</a:t>
            </a:r>
          </a:p>
          <a:p>
            <a:pPr algn="just"/>
            <a:r>
              <a:rPr lang="cs-CZ" sz="4500" b="1" dirty="0" smtClean="0"/>
              <a:t>1908 - František Zoula, </a:t>
            </a:r>
            <a:r>
              <a:rPr lang="cs-CZ" sz="4500" dirty="0" smtClean="0"/>
              <a:t>zakladatel SDH.</a:t>
            </a:r>
          </a:p>
          <a:p>
            <a:pPr algn="just"/>
            <a:r>
              <a:rPr lang="cs-CZ" sz="4500" dirty="0" smtClean="0"/>
              <a:t>1912 - ∞Kristina Hubáčková, *Úročnici 9 (otec Jan Hubáček, dělník v Úročnici 8, matka </a:t>
            </a:r>
            <a:r>
              <a:rPr lang="cs-CZ" sz="4500" dirty="0" smtClean="0">
                <a:solidFill>
                  <a:srgbClr val="92D050"/>
                </a:solidFill>
              </a:rPr>
              <a:t>Marie Kočová z Úročnice 14</a:t>
            </a:r>
            <a:r>
              <a:rPr lang="cs-CZ" sz="4500" dirty="0" smtClean="0"/>
              <a:t>), a František Tůma, dělník při dráze z Přibyšic 23.</a:t>
            </a:r>
          </a:p>
          <a:p>
            <a:pPr algn="just"/>
            <a:r>
              <a:rPr lang="cs-CZ" sz="4500" dirty="0" smtClean="0"/>
              <a:t>1913 - ∞dělník Alois Kaprálek (otec †Josef Kaprálek, rolník z Úročnice 16, matka </a:t>
            </a:r>
            <a:r>
              <a:rPr lang="cs-CZ" sz="4500" dirty="0" smtClean="0">
                <a:solidFill>
                  <a:srgbClr val="92D050"/>
                </a:solidFill>
              </a:rPr>
              <a:t>Marie Mášová z Úročnice 16</a:t>
            </a:r>
            <a:r>
              <a:rPr lang="cs-CZ" sz="4500" dirty="0" smtClean="0"/>
              <a:t>) a Marie Piskáčková z Chleb 10. Děti František, Božena Anežka, Jan, Anežka.</a:t>
            </a:r>
          </a:p>
          <a:p>
            <a:pPr algn="just"/>
            <a:r>
              <a:rPr lang="cs-CZ" sz="4500" b="1" dirty="0" smtClean="0"/>
              <a:t>1943 - František Kaprálek a Božena Kaprálková se vystěhovali z obce.</a:t>
            </a:r>
            <a:endParaRPr lang="cs-CZ" sz="4500" dirty="0" smtClean="0"/>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53</a:t>
            </a:fld>
            <a:endParaRPr lang="cs-CZ"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a:bodyPr>
          <a:lstStyle/>
          <a:p>
            <a:r>
              <a:rPr lang="cs-CZ" sz="3200" b="1" dirty="0" smtClean="0">
                <a:solidFill>
                  <a:srgbClr val="FF0000"/>
                </a:solidFill>
              </a:rPr>
              <a:t>Usedlost č. p. 13 „Vaňkovský grunt“.</a:t>
            </a:r>
            <a:endParaRPr lang="cs-CZ" sz="3200" b="1" dirty="0">
              <a:solidFill>
                <a:srgbClr val="FF0000"/>
              </a:solidFill>
            </a:endParaRPr>
          </a:p>
        </p:txBody>
      </p:sp>
      <p:pic>
        <p:nvPicPr>
          <p:cNvPr id="5" name="Zástupný symbol pro obsah 4" descr="Mapa_13.jpg"/>
          <p:cNvPicPr>
            <a:picLocks noGrp="1" noChangeAspect="1"/>
          </p:cNvPicPr>
          <p:nvPr>
            <p:ph idx="1"/>
          </p:nvPr>
        </p:nvPicPr>
        <p:blipFill>
          <a:blip r:embed="rId2" cstate="print"/>
          <a:stretch>
            <a:fillRect/>
          </a:stretch>
        </p:blipFill>
        <p:spPr>
          <a:xfrm>
            <a:off x="611560" y="836712"/>
            <a:ext cx="7993076" cy="5539645"/>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54</a:t>
            </a:fld>
            <a:endParaRPr lang="cs-CZ"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r>
              <a:rPr lang="cs-CZ" sz="1800" b="1" dirty="0" smtClean="0">
                <a:solidFill>
                  <a:srgbClr val="FF0000"/>
                </a:solidFill>
              </a:rPr>
              <a:t>Usedlost č. p. 13 zvaná „grunt Vaňkovský“.</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021288"/>
          </a:xfrm>
        </p:spPr>
        <p:txBody>
          <a:bodyPr>
            <a:normAutofit fontScale="47500" lnSpcReduction="20000"/>
          </a:bodyPr>
          <a:lstStyle/>
          <a:p>
            <a:pPr algn="just"/>
            <a:r>
              <a:rPr lang="cs-CZ" sz="3600" dirty="0" smtClean="0"/>
              <a:t>1</a:t>
            </a:r>
            <a:r>
              <a:rPr lang="cs-CZ" sz="3600" b="1" dirty="0" smtClean="0"/>
              <a:t>674 - Petr Luxemburg.</a:t>
            </a:r>
            <a:endParaRPr lang="cs-CZ" sz="3600" dirty="0" smtClean="0"/>
          </a:p>
          <a:p>
            <a:pPr algn="just"/>
            <a:r>
              <a:rPr lang="cs-CZ" sz="3600" b="1" dirty="0" smtClean="0"/>
              <a:t>1699 - Jakub Luxemburg.</a:t>
            </a:r>
            <a:endParaRPr lang="cs-CZ" sz="3600" dirty="0" smtClean="0"/>
          </a:p>
          <a:p>
            <a:pPr algn="just"/>
            <a:r>
              <a:rPr lang="cs-CZ" sz="3600" b="1" dirty="0" smtClean="0"/>
              <a:t>1700 - </a:t>
            </a:r>
            <a:r>
              <a:rPr lang="cs-CZ" sz="3600" dirty="0" smtClean="0"/>
              <a:t>uvádí se </a:t>
            </a:r>
            <a:r>
              <a:rPr lang="cs-CZ" sz="3600" b="1" dirty="0" smtClean="0"/>
              <a:t>„grunt Vaňkovský“.</a:t>
            </a:r>
            <a:endParaRPr lang="cs-CZ" sz="3600" dirty="0" smtClean="0"/>
          </a:p>
          <a:p>
            <a:pPr algn="just"/>
            <a:r>
              <a:rPr lang="cs-CZ" sz="3600" b="1" dirty="0" smtClean="0"/>
              <a:t>1715 </a:t>
            </a:r>
            <a:r>
              <a:rPr lang="cs-CZ" sz="3600" dirty="0" smtClean="0"/>
              <a:t>- odhad konopišťského panství. </a:t>
            </a:r>
          </a:p>
          <a:p>
            <a:pPr algn="just"/>
            <a:r>
              <a:rPr lang="cs-CZ" sz="3600" b="1" dirty="0" smtClean="0"/>
              <a:t>1732 - Ventzl Luxemburg.</a:t>
            </a:r>
            <a:endParaRPr lang="cs-CZ" sz="3600" dirty="0" smtClean="0"/>
          </a:p>
          <a:p>
            <a:pPr algn="just"/>
            <a:r>
              <a:rPr lang="cs-CZ" sz="3600" dirty="0" smtClean="0"/>
              <a:t>1750 - </a:t>
            </a:r>
            <a:r>
              <a:rPr lang="cs-CZ" sz="3600" i="1" dirty="0" smtClean="0"/>
              <a:t>výměra 12 str. polí a louky pro ½ vozu sena.</a:t>
            </a:r>
          </a:p>
          <a:p>
            <a:pPr algn="just"/>
            <a:r>
              <a:rPr lang="cs-CZ" sz="3600" dirty="0" smtClean="0"/>
              <a:t>Kolem roku </a:t>
            </a:r>
            <a:r>
              <a:rPr lang="cs-CZ" sz="3600" b="1" dirty="0" smtClean="0"/>
              <a:t>1750 - </a:t>
            </a:r>
            <a:r>
              <a:rPr lang="cs-CZ" sz="3600" dirty="0" smtClean="0"/>
              <a:t>usedlost držel </a:t>
            </a:r>
            <a:r>
              <a:rPr lang="cs-CZ" sz="3600" b="1" dirty="0" smtClean="0"/>
              <a:t>František Kadlec, </a:t>
            </a:r>
            <a:r>
              <a:rPr lang="cs-CZ" sz="3600" dirty="0" smtClean="0"/>
              <a:t>měl mnoho dluhů.</a:t>
            </a:r>
          </a:p>
          <a:p>
            <a:pPr algn="just"/>
            <a:r>
              <a:rPr lang="cs-CZ" sz="3600" b="1" dirty="0" smtClean="0"/>
              <a:t>1765 - </a:t>
            </a:r>
            <a:r>
              <a:rPr lang="cs-CZ" sz="3600" dirty="0" smtClean="0"/>
              <a:t>zvaná</a:t>
            </a:r>
            <a:r>
              <a:rPr lang="cs-CZ" sz="3600" b="1" dirty="0" smtClean="0"/>
              <a:t> „chalupa Vaňkovská“,</a:t>
            </a:r>
            <a:r>
              <a:rPr lang="cs-CZ" sz="3600" dirty="0" smtClean="0"/>
              <a:t> převzal usedlost </a:t>
            </a:r>
            <a:r>
              <a:rPr lang="cs-CZ" sz="3600" b="1" dirty="0" smtClean="0"/>
              <a:t>František Kadlc</a:t>
            </a:r>
            <a:r>
              <a:rPr lang="cs-CZ" sz="3600" dirty="0" smtClean="0"/>
              <a:t>, </a:t>
            </a:r>
            <a:r>
              <a:rPr lang="cs-CZ" sz="3600" i="1" dirty="0" smtClean="0"/>
              <a:t>stavení (36 zl.), 4 strychy polí osetých (8 zl. rýn.), 8 str. polí neosetých (8 zl. rýn.), louka po půl vozu sena (30 gr.). Nezletilý, hospodařil </a:t>
            </a:r>
            <a:r>
              <a:rPr lang="cs-CZ" sz="3600" i="1" dirty="0" smtClean="0">
                <a:solidFill>
                  <a:srgbClr val="00B0F0"/>
                </a:solidFill>
              </a:rPr>
              <a:t>do jeho zrůstu </a:t>
            </a:r>
            <a:r>
              <a:rPr lang="cs-CZ" sz="3600" i="1" dirty="0" smtClean="0"/>
              <a:t>jeho </a:t>
            </a:r>
            <a:r>
              <a:rPr lang="cs-CZ" sz="3600" b="1" dirty="0" smtClean="0"/>
              <a:t>švagr František Fulín. </a:t>
            </a:r>
            <a:r>
              <a:rPr lang="cs-CZ" sz="3600" i="1" dirty="0" smtClean="0"/>
              <a:t>Staré dluhy neplatil, nové přidělával, hospodářství zanedbával. Stížnost </a:t>
            </a:r>
            <a:r>
              <a:rPr lang="cs-CZ" sz="3600" b="1" i="1" dirty="0" smtClean="0"/>
              <a:t>Františka Kadlece </a:t>
            </a:r>
            <a:r>
              <a:rPr lang="cs-CZ" sz="3600" i="1" dirty="0" smtClean="0"/>
              <a:t>u vrchnosti, sám pro nezletilost ujmout se nemohl. </a:t>
            </a:r>
            <a:endParaRPr lang="cs-CZ" sz="3600" dirty="0" smtClean="0"/>
          </a:p>
          <a:p>
            <a:pPr algn="just"/>
            <a:r>
              <a:rPr lang="cs-CZ" sz="3600" b="1" dirty="0" smtClean="0"/>
              <a:t>1777 - Franz Fulín</a:t>
            </a:r>
            <a:r>
              <a:rPr lang="cs-CZ" sz="3600" dirty="0" smtClean="0"/>
              <a:t>, </a:t>
            </a:r>
            <a:r>
              <a:rPr lang="cs-CZ" sz="3600" i="1" dirty="0" smtClean="0"/>
              <a:t>zdaněn, 6 fl. 58 a 3/2 grejc. ruční robota jeden/půl dne v týdnu po celý rok.</a:t>
            </a:r>
            <a:endParaRPr lang="cs-CZ" sz="3600" dirty="0" smtClean="0"/>
          </a:p>
          <a:p>
            <a:pPr algn="just"/>
            <a:r>
              <a:rPr lang="cs-CZ" sz="3600" b="1" dirty="0" smtClean="0"/>
              <a:t>1792</a:t>
            </a:r>
            <a:r>
              <a:rPr lang="cs-CZ" sz="3600" dirty="0" smtClean="0"/>
              <a:t> - </a:t>
            </a:r>
            <a:r>
              <a:rPr lang="cs-CZ" sz="3600" i="1" dirty="0" smtClean="0"/>
              <a:t>dražba, odhad Tomáš Baroch, rychtář ze Lštění a Jakub Zoubek, rychtář v Poříčí, 214 zl. 51 kr., dluhy 462 zl. 39 gr. ½ denáru. </a:t>
            </a:r>
            <a:r>
              <a:rPr lang="cs-CZ" sz="3600" dirty="0" smtClean="0"/>
              <a:t>Vydražil ji </a:t>
            </a:r>
            <a:r>
              <a:rPr lang="cs-CZ" sz="3600" b="1" dirty="0" smtClean="0"/>
              <a:t>Václav Šindelář</a:t>
            </a:r>
            <a:r>
              <a:rPr lang="cs-CZ" sz="3600" dirty="0" smtClean="0"/>
              <a:t>.</a:t>
            </a:r>
          </a:p>
          <a:p>
            <a:pPr algn="just"/>
            <a:r>
              <a:rPr lang="cs-CZ" sz="3600" b="1" dirty="0" smtClean="0"/>
              <a:t>1792 - </a:t>
            </a:r>
            <a:r>
              <a:rPr lang="cs-CZ" sz="3600" dirty="0" smtClean="0"/>
              <a:t>koupil</a:t>
            </a:r>
            <a:r>
              <a:rPr lang="cs-CZ" sz="3600" b="1" dirty="0" smtClean="0"/>
              <a:t> Vojtěch Štěpán,</a:t>
            </a:r>
            <a:r>
              <a:rPr lang="cs-CZ" sz="3600" dirty="0" smtClean="0"/>
              <a:t> </a:t>
            </a:r>
            <a:r>
              <a:rPr lang="cs-CZ" sz="3600" i="1" dirty="0" smtClean="0"/>
              <a:t>600 zl. rýn. Robota - týdně 2 dny pěší a odvádět každý rok do panského kvelbu ½ libry konopného přediva.</a:t>
            </a:r>
            <a:r>
              <a:rPr lang="cs-CZ" sz="3600" dirty="0" smtClean="0"/>
              <a:t> Děti Jakub, Jan, Kateřina a Anna.</a:t>
            </a:r>
          </a:p>
          <a:p>
            <a:pPr algn="just"/>
            <a:r>
              <a:rPr lang="cs-CZ" sz="3600" b="1" dirty="0" smtClean="0"/>
              <a:t>1820 - </a:t>
            </a:r>
            <a:r>
              <a:rPr lang="cs-CZ" sz="3600" dirty="0" smtClean="0"/>
              <a:t>drželi usedlost </a:t>
            </a:r>
            <a:r>
              <a:rPr lang="cs-CZ" sz="3600" b="1" dirty="0" smtClean="0"/>
              <a:t>pozůstalé děti.</a:t>
            </a:r>
            <a:endParaRPr lang="cs-CZ" sz="3600" dirty="0" smtClean="0"/>
          </a:p>
          <a:p>
            <a:pPr algn="just"/>
            <a:r>
              <a:rPr lang="cs-CZ" sz="3600" b="1" dirty="0" smtClean="0"/>
              <a:t>1828 - </a:t>
            </a:r>
            <a:r>
              <a:rPr lang="cs-CZ" sz="3600" dirty="0" smtClean="0"/>
              <a:t>převzal usedlost</a:t>
            </a:r>
            <a:r>
              <a:rPr lang="cs-CZ" sz="3600" b="1" dirty="0" smtClean="0"/>
              <a:t> syn Jakub Štěpán,</a:t>
            </a:r>
            <a:r>
              <a:rPr lang="cs-CZ" sz="3600" dirty="0" smtClean="0"/>
              <a:t> chalupník, </a:t>
            </a:r>
            <a:r>
              <a:rPr lang="cs-CZ" sz="3600" i="1" dirty="0" smtClean="0"/>
              <a:t>1071 zl. 56 kr.;</a:t>
            </a:r>
            <a:r>
              <a:rPr lang="cs-CZ" sz="3600" dirty="0" smtClean="0"/>
              <a:t> ostatním sourozencům podíly. Manželka Marie Kocábová z Kožlí 2, nar. Malý Chvojen 13, děti František, Anna (za Přeučila), Magdalena (za </a:t>
            </a:r>
            <a:r>
              <a:rPr lang="cs-CZ" sz="3600" dirty="0" smtClean="0">
                <a:solidFill>
                  <a:srgbClr val="92D050"/>
                </a:solidFill>
              </a:rPr>
              <a:t>Škoulu</a:t>
            </a:r>
            <a:r>
              <a:rPr lang="cs-CZ" sz="3600" dirty="0" smtClean="0"/>
              <a:t>), Anna (za Dvořáka do Krhanic 25) a Barbora (za Kubáta do Krhanic 21).</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55</a:t>
            </a:fld>
            <a:endParaRPr lang="cs-CZ"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dirty="0" smtClean="0"/>
              <a:t>Pokračování č. p. 13.</a:t>
            </a:r>
            <a:endParaRPr lang="cs-CZ" sz="1800" dirty="0"/>
          </a:p>
        </p:txBody>
      </p:sp>
      <p:sp>
        <p:nvSpPr>
          <p:cNvPr id="3" name="Zástupný symbol pro obsah 2"/>
          <p:cNvSpPr>
            <a:spLocks noGrp="1"/>
          </p:cNvSpPr>
          <p:nvPr>
            <p:ph idx="1"/>
          </p:nvPr>
        </p:nvSpPr>
        <p:spPr>
          <a:xfrm>
            <a:off x="457200" y="908720"/>
            <a:ext cx="8229600" cy="5949280"/>
          </a:xfrm>
        </p:spPr>
        <p:txBody>
          <a:bodyPr>
            <a:normAutofit fontScale="40000" lnSpcReduction="20000"/>
          </a:bodyPr>
          <a:lstStyle/>
          <a:p>
            <a:pPr algn="just"/>
            <a:r>
              <a:rPr lang="cs-CZ" sz="4500" b="1" dirty="0" smtClean="0"/>
              <a:t>1851	-  převzal usedlost syn František Štěpán</a:t>
            </a:r>
            <a:r>
              <a:rPr lang="cs-CZ" sz="4500" dirty="0" smtClean="0"/>
              <a:t> a manželka </a:t>
            </a:r>
            <a:r>
              <a:rPr lang="cs-CZ" sz="4500" dirty="0" smtClean="0">
                <a:solidFill>
                  <a:srgbClr val="92D050"/>
                </a:solidFill>
              </a:rPr>
              <a:t>Kateřina Havelková z Úročnice 2</a:t>
            </a:r>
            <a:r>
              <a:rPr lang="cs-CZ" sz="4500" dirty="0" smtClean="0"/>
              <a:t>, </a:t>
            </a:r>
            <a:r>
              <a:rPr lang="cs-CZ" sz="4500" i="1" dirty="0" smtClean="0"/>
              <a:t>309 zl. 28 kr. stř. </a:t>
            </a:r>
            <a:r>
              <a:rPr lang="cs-CZ" sz="4500" dirty="0" smtClean="0"/>
              <a:t>Děti Maria, Václav, Anna, František, Jan.</a:t>
            </a:r>
          </a:p>
          <a:p>
            <a:pPr algn="just"/>
            <a:r>
              <a:rPr lang="cs-CZ" sz="4500" b="1" dirty="0" smtClean="0"/>
              <a:t>1869 - v dražbě vydražil usedlost žid František Feyerstein</a:t>
            </a:r>
            <a:r>
              <a:rPr lang="cs-CZ" sz="4500" dirty="0" smtClean="0"/>
              <a:t>, </a:t>
            </a:r>
            <a:r>
              <a:rPr lang="cs-CZ" sz="4500" i="1" dirty="0" smtClean="0"/>
              <a:t>3365 zl.</a:t>
            </a:r>
            <a:endParaRPr lang="cs-CZ" sz="4500" dirty="0" smtClean="0"/>
          </a:p>
          <a:p>
            <a:pPr algn="just"/>
            <a:r>
              <a:rPr lang="cs-CZ" sz="4500" b="1" dirty="0" smtClean="0"/>
              <a:t>1873 - koupili usedlost manželé Josef  Svátek a </a:t>
            </a:r>
            <a:r>
              <a:rPr lang="cs-CZ" sz="4500" b="1" dirty="0" smtClean="0">
                <a:solidFill>
                  <a:srgbClr val="92D050"/>
                </a:solidFill>
              </a:rPr>
              <a:t>Marie Mášová </a:t>
            </a:r>
            <a:r>
              <a:rPr lang="cs-CZ" sz="4500" dirty="0" smtClean="0">
                <a:solidFill>
                  <a:srgbClr val="92D050"/>
                </a:solidFill>
              </a:rPr>
              <a:t>z Úročnice 15</a:t>
            </a:r>
            <a:r>
              <a:rPr lang="cs-CZ" sz="4500" dirty="0" smtClean="0"/>
              <a:t>, </a:t>
            </a:r>
            <a:r>
              <a:rPr lang="cs-CZ" sz="4500" i="1" dirty="0" smtClean="0"/>
              <a:t>5000 zl.</a:t>
            </a:r>
            <a:endParaRPr lang="cs-CZ" sz="4500" dirty="0" smtClean="0"/>
          </a:p>
          <a:p>
            <a:pPr algn="just"/>
            <a:r>
              <a:rPr lang="cs-CZ" sz="4500" dirty="0" smtClean="0"/>
              <a:t>1876 - Josef Svátek zemřel a ujala se jí </a:t>
            </a:r>
            <a:r>
              <a:rPr lang="cs-CZ" sz="4500" b="1" dirty="0" smtClean="0"/>
              <a:t>vdova Marie Svátková</a:t>
            </a:r>
            <a:r>
              <a:rPr lang="cs-CZ" sz="4500" dirty="0" smtClean="0"/>
              <a:t>.</a:t>
            </a:r>
          </a:p>
          <a:p>
            <a:pPr algn="just"/>
            <a:r>
              <a:rPr lang="cs-CZ" sz="4500" b="1" dirty="0" smtClean="0"/>
              <a:t>1876</a:t>
            </a:r>
            <a:r>
              <a:rPr lang="cs-CZ" sz="4500" dirty="0" smtClean="0"/>
              <a:t> - ∞</a:t>
            </a:r>
            <a:r>
              <a:rPr lang="cs-CZ" sz="4500" b="1" dirty="0" smtClean="0"/>
              <a:t>Marie vdova po Vácslavu Svatkovi</a:t>
            </a:r>
            <a:r>
              <a:rPr lang="cs-CZ" sz="4500" dirty="0" smtClean="0"/>
              <a:t>, kováři v Úročnici 13 a </a:t>
            </a:r>
            <a:r>
              <a:rPr lang="cs-CZ" sz="4500" b="1" dirty="0" smtClean="0"/>
              <a:t>Vácslav Luxemburk</a:t>
            </a:r>
            <a:r>
              <a:rPr lang="cs-CZ" sz="4500" dirty="0" smtClean="0"/>
              <a:t> z Chrášťan 11.</a:t>
            </a:r>
          </a:p>
          <a:p>
            <a:pPr algn="just"/>
            <a:r>
              <a:rPr lang="cs-CZ" sz="4500" b="1" dirty="0" smtClean="0"/>
              <a:t>1878</a:t>
            </a:r>
            <a:r>
              <a:rPr lang="cs-CZ" sz="4500" dirty="0" smtClean="0"/>
              <a:t> - </a:t>
            </a:r>
            <a:r>
              <a:rPr lang="cs-CZ" sz="4500" b="1" dirty="0" smtClean="0"/>
              <a:t>Marie Luxemburková, vdova po †Vácslavu Luxemburkovi</a:t>
            </a:r>
            <a:r>
              <a:rPr lang="cs-CZ" sz="4500" dirty="0" smtClean="0"/>
              <a:t>, sedlákovi z Úročnice a </a:t>
            </a:r>
            <a:r>
              <a:rPr lang="cs-CZ" sz="4500" b="1" dirty="0" smtClean="0"/>
              <a:t>František Příhoda</a:t>
            </a:r>
            <a:r>
              <a:rPr lang="cs-CZ" sz="4500" dirty="0" smtClean="0"/>
              <a:t>, rolník z Kovářovic 2 . Syn František.</a:t>
            </a:r>
          </a:p>
          <a:p>
            <a:pPr algn="just"/>
            <a:r>
              <a:rPr lang="cs-CZ" sz="4500" dirty="0" smtClean="0"/>
              <a:t>1896 - dělník František Štěpán a </a:t>
            </a:r>
            <a:r>
              <a:rPr lang="cs-CZ" sz="4500" dirty="0" smtClean="0">
                <a:solidFill>
                  <a:srgbClr val="92D050"/>
                </a:solidFill>
              </a:rPr>
              <a:t>Kateřina Havelková z Úročnice 2</a:t>
            </a:r>
            <a:r>
              <a:rPr lang="cs-CZ" sz="4500" dirty="0" smtClean="0"/>
              <a:t>. Dcera Kateřina (za </a:t>
            </a:r>
            <a:r>
              <a:rPr lang="cs-CZ" sz="4500" dirty="0" smtClean="0">
                <a:solidFill>
                  <a:srgbClr val="92D050"/>
                </a:solidFill>
              </a:rPr>
              <a:t>Františka Havlíčka, z Úročnice 5</a:t>
            </a:r>
            <a:r>
              <a:rPr lang="cs-CZ" sz="4500" dirty="0" smtClean="0"/>
              <a:t>, mlynářský v Plíhalově mlýně).</a:t>
            </a:r>
          </a:p>
          <a:p>
            <a:pPr algn="just"/>
            <a:r>
              <a:rPr lang="cs-CZ" sz="4500" b="1" dirty="0" smtClean="0"/>
              <a:t>1904 - František Příhoda, gruntovník, </a:t>
            </a:r>
            <a:r>
              <a:rPr lang="cs-CZ" sz="4500" b="1" dirty="0" smtClean="0">
                <a:solidFill>
                  <a:srgbClr val="92D050"/>
                </a:solidFill>
              </a:rPr>
              <a:t>Marie Mášová z Úročnice 5</a:t>
            </a:r>
            <a:r>
              <a:rPr lang="cs-CZ" sz="4500" b="1" dirty="0" smtClean="0"/>
              <a:t>,</a:t>
            </a:r>
            <a:r>
              <a:rPr lang="cs-CZ" sz="4500" dirty="0" smtClean="0"/>
              <a:t> děti Marie (za Františka Jiráka, gruntovníka z Pecerad 26), František, Božena (za Platila).</a:t>
            </a:r>
          </a:p>
          <a:p>
            <a:pPr algn="just"/>
            <a:r>
              <a:rPr lang="cs-CZ" sz="4500" b="1" dirty="0" smtClean="0"/>
              <a:t>1908 - Marie Svátková/Mášová a František Příhoda</a:t>
            </a:r>
            <a:r>
              <a:rPr lang="cs-CZ" sz="4500" dirty="0" smtClean="0"/>
              <a:t>. Děti Božena, František†, Marie Antonie.</a:t>
            </a:r>
          </a:p>
          <a:p>
            <a:pPr algn="just"/>
            <a:r>
              <a:rPr lang="cs-CZ" sz="4500" dirty="0" smtClean="0"/>
              <a:t>1908 - František Příhoda, rolník, zakladatel a přispívající člen SDH. </a:t>
            </a:r>
          </a:p>
          <a:p>
            <a:pPr algn="just"/>
            <a:r>
              <a:rPr lang="cs-CZ" sz="4500" dirty="0" smtClean="0"/>
              <a:t>Později - převzal František Příhoda, Marie Svátková byla churavá.</a:t>
            </a:r>
          </a:p>
          <a:p>
            <a:pPr algn="just"/>
            <a:r>
              <a:rPr lang="cs-CZ" sz="4500" dirty="0" smtClean="0"/>
              <a:t>1941 – 1942 - *Jaroslav Kubánek a Helena Anna.</a:t>
            </a:r>
          </a:p>
          <a:p>
            <a:pPr algn="just"/>
            <a:r>
              <a:rPr lang="cs-CZ" sz="4500" b="1" dirty="0" smtClean="0"/>
              <a:t>1943 - František Příhoda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56</a:t>
            </a:fld>
            <a:endParaRPr lang="cs-CZ"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Autofit/>
          </a:bodyPr>
          <a:lstStyle/>
          <a:p>
            <a:r>
              <a:rPr lang="cs-CZ" sz="3200" b="1" dirty="0" smtClean="0">
                <a:solidFill>
                  <a:srgbClr val="FF0000"/>
                </a:solidFill>
              </a:rPr>
              <a:t>Usedlost č. p. 14 „grunt Strejčkovský“.</a:t>
            </a:r>
            <a:endParaRPr lang="cs-CZ" sz="3200" b="1" dirty="0">
              <a:solidFill>
                <a:srgbClr val="FF0000"/>
              </a:solidFill>
            </a:endParaRPr>
          </a:p>
        </p:txBody>
      </p:sp>
      <p:pic>
        <p:nvPicPr>
          <p:cNvPr id="5" name="Zástupný symbol pro obsah 4" descr="Mapa_14.jpg"/>
          <p:cNvPicPr>
            <a:picLocks noGrp="1" noChangeAspect="1"/>
          </p:cNvPicPr>
          <p:nvPr>
            <p:ph idx="1"/>
          </p:nvPr>
        </p:nvPicPr>
        <p:blipFill>
          <a:blip r:embed="rId2" cstate="print"/>
          <a:stretch>
            <a:fillRect/>
          </a:stretch>
        </p:blipFill>
        <p:spPr>
          <a:xfrm>
            <a:off x="755576" y="908720"/>
            <a:ext cx="7961185" cy="5517543"/>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57</a:t>
            </a:fld>
            <a:endParaRPr lang="cs-CZ"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620688"/>
            <a:ext cx="8229600" cy="144016"/>
          </a:xfrm>
        </p:spPr>
        <p:txBody>
          <a:bodyPr>
            <a:normAutofit fontScale="90000"/>
          </a:bodyPr>
          <a:lstStyle/>
          <a:p>
            <a:r>
              <a:rPr lang="cs-CZ" sz="1800" b="1" dirty="0" smtClean="0">
                <a:solidFill>
                  <a:srgbClr val="FF0000"/>
                </a:solidFill>
              </a:rPr>
              <a:t>Usedlost č. p. 14 zvaná „grunt Strejčkovský“.</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692696"/>
            <a:ext cx="8229600" cy="6165304"/>
          </a:xfrm>
        </p:spPr>
        <p:txBody>
          <a:bodyPr>
            <a:normAutofit fontScale="40000" lnSpcReduction="20000"/>
          </a:bodyPr>
          <a:lstStyle/>
          <a:p>
            <a:pPr algn="just"/>
            <a:r>
              <a:rPr lang="cs-CZ" sz="4400" b="1" dirty="0" smtClean="0"/>
              <a:t>1560 </a:t>
            </a:r>
            <a:r>
              <a:rPr lang="cs-CZ" sz="4400" dirty="0" smtClean="0"/>
              <a:t>- připomíná se „</a:t>
            </a:r>
            <a:r>
              <a:rPr lang="cs-CZ" sz="4400" b="1" dirty="0" smtClean="0"/>
              <a:t>grunt Strejčkovský“.</a:t>
            </a:r>
            <a:endParaRPr lang="cs-CZ" sz="4400" dirty="0" smtClean="0"/>
          </a:p>
          <a:p>
            <a:pPr algn="just"/>
            <a:r>
              <a:rPr lang="cs-CZ" sz="4400" b="1" dirty="0" smtClean="0"/>
              <a:t>1606 - Petr Strejček na Vocelově usedlosti</a:t>
            </a:r>
            <a:r>
              <a:rPr lang="cs-CZ" sz="4400" dirty="0" smtClean="0"/>
              <a:t>, </a:t>
            </a:r>
            <a:r>
              <a:rPr lang="cs-CZ" sz="4400" i="1" dirty="0" smtClean="0"/>
              <a:t>platil o sv. Jiří 24 gr., o sv. Havlu 24 gr., 1 slepici, 6 vajec, robot 1 den ve žních; z </a:t>
            </a:r>
            <a:r>
              <a:rPr lang="cs-CZ" sz="4400" b="1" i="1" dirty="0" smtClean="0"/>
              <a:t>poustky Šimkovské </a:t>
            </a:r>
            <a:r>
              <a:rPr lang="cs-CZ" sz="4400" i="1" dirty="0" smtClean="0"/>
              <a:t>platil o Sv. Jiří 24 gr. 4 den., o Sv. Havlu 20 gr. 4 den., 1 slepici, 6 vajec. </a:t>
            </a:r>
            <a:endParaRPr lang="cs-CZ" sz="4400" dirty="0" smtClean="0"/>
          </a:p>
          <a:p>
            <a:pPr algn="just"/>
            <a:r>
              <a:rPr lang="cs-CZ" sz="4400" b="1" dirty="0" smtClean="0"/>
              <a:t>1623 - Havel Strejček, </a:t>
            </a:r>
            <a:r>
              <a:rPr lang="cs-CZ" sz="4400" dirty="0" smtClean="0"/>
              <a:t>manželka Magdalena, dcera Anna.</a:t>
            </a:r>
          </a:p>
          <a:p>
            <a:pPr algn="just"/>
            <a:r>
              <a:rPr lang="cs-CZ" sz="4400" b="1" dirty="0" smtClean="0"/>
              <a:t>1629</a:t>
            </a:r>
            <a:r>
              <a:rPr lang="cs-CZ" sz="4400" dirty="0" smtClean="0"/>
              <a:t> - </a:t>
            </a:r>
            <a:r>
              <a:rPr lang="cs-CZ" sz="4400" b="1" dirty="0" smtClean="0"/>
              <a:t>Havel Strejček</a:t>
            </a:r>
            <a:r>
              <a:rPr lang="cs-CZ" sz="4400" dirty="0" smtClean="0"/>
              <a:t>, porovnání s bratrem Václavem, sestrou Alžbětou a Ludmilou.</a:t>
            </a:r>
          </a:p>
          <a:p>
            <a:pPr algn="just"/>
            <a:r>
              <a:rPr lang="cs-CZ" sz="4400" b="1" dirty="0" smtClean="0"/>
              <a:t>1654 - Havel Strejček</a:t>
            </a:r>
            <a:r>
              <a:rPr lang="cs-CZ" sz="4400" i="1" dirty="0" smtClean="0"/>
              <a:t>, berní rula, rolník, jenž qualitates osedlého má, 28 str. rolí, 10 str. polí na zimu seje, 6 na jaro seje, chovati může 2 koně, chová 2 koně, 2 voli, 4 krávy, 3 jalovice, 3 svině, porostlin má pod 12 str.</a:t>
            </a:r>
            <a:endParaRPr lang="cs-CZ" sz="4400" dirty="0" smtClean="0"/>
          </a:p>
          <a:p>
            <a:pPr algn="just"/>
            <a:r>
              <a:rPr lang="cs-CZ" sz="4400" b="1" dirty="0" smtClean="0"/>
              <a:t>1674 - Jiří Plíhal,</a:t>
            </a:r>
            <a:r>
              <a:rPr lang="cs-CZ" sz="4400" dirty="0" smtClean="0"/>
              <a:t> děti Jiří, Kateřina, Anna, Johan, Dorotka.</a:t>
            </a:r>
          </a:p>
          <a:p>
            <a:pPr algn="just"/>
            <a:r>
              <a:rPr lang="cs-CZ" sz="4400" dirty="0" smtClean="0"/>
              <a:t>1699 - </a:t>
            </a:r>
            <a:r>
              <a:rPr lang="cs-CZ" sz="4400" b="1" dirty="0" smtClean="0"/>
              <a:t>Jan Krejčí.</a:t>
            </a:r>
          </a:p>
          <a:p>
            <a:pPr algn="just"/>
            <a:r>
              <a:rPr lang="cs-CZ" sz="4400" b="1" dirty="0" smtClean="0"/>
              <a:t>1700 - </a:t>
            </a:r>
            <a:r>
              <a:rPr lang="cs-CZ" sz="4400" dirty="0" smtClean="0"/>
              <a:t>připomíná se „</a:t>
            </a:r>
            <a:r>
              <a:rPr lang="cs-CZ" sz="4400" b="1" dirty="0" smtClean="0"/>
              <a:t>Strejčkovský grunt“.</a:t>
            </a:r>
            <a:endParaRPr lang="cs-CZ" sz="4400" dirty="0" smtClean="0"/>
          </a:p>
          <a:p>
            <a:pPr algn="just"/>
            <a:r>
              <a:rPr lang="cs-CZ" sz="4400" b="1" dirty="0" smtClean="0"/>
              <a:t>1715 - </a:t>
            </a:r>
            <a:r>
              <a:rPr lang="cs-CZ" sz="4400" dirty="0" smtClean="0"/>
              <a:t>odhad konopišťského panství. </a:t>
            </a:r>
          </a:p>
          <a:p>
            <a:pPr algn="just"/>
            <a:r>
              <a:rPr lang="cs-CZ" sz="4400" b="1" dirty="0" smtClean="0"/>
              <a:t>1728 - Ventzl Kříž.</a:t>
            </a:r>
            <a:endParaRPr lang="cs-CZ" sz="4400" dirty="0" smtClean="0"/>
          </a:p>
          <a:p>
            <a:pPr algn="just"/>
            <a:r>
              <a:rPr lang="cs-CZ" sz="4400" b="1" dirty="0" smtClean="0"/>
              <a:t>1750</a:t>
            </a:r>
            <a:r>
              <a:rPr lang="cs-CZ" sz="4400" dirty="0" smtClean="0"/>
              <a:t> - výměra 44 jiter   637</a:t>
            </a:r>
            <a:r>
              <a:rPr lang="cs-CZ" sz="4400" baseline="30000" dirty="0" smtClean="0"/>
              <a:t>oo</a:t>
            </a:r>
            <a:r>
              <a:rPr lang="cs-CZ" sz="4400" dirty="0" smtClean="0"/>
              <a:t> pozemků.</a:t>
            </a:r>
          </a:p>
          <a:p>
            <a:pPr algn="just"/>
            <a:r>
              <a:rPr lang="cs-CZ" sz="4400" dirty="0" smtClean="0"/>
              <a:t>Kolem roku </a:t>
            </a:r>
            <a:r>
              <a:rPr lang="cs-CZ" sz="4400" b="1" dirty="0" smtClean="0"/>
              <a:t>1750 - </a:t>
            </a:r>
            <a:r>
              <a:rPr lang="cs-CZ" sz="4400" dirty="0" smtClean="0"/>
              <a:t>vlastník usedlosti </a:t>
            </a:r>
            <a:r>
              <a:rPr lang="cs-CZ" sz="4400" b="1" dirty="0" smtClean="0"/>
              <a:t>Vít Kříž.</a:t>
            </a:r>
            <a:endParaRPr lang="cs-CZ" sz="4400" dirty="0" smtClean="0"/>
          </a:p>
          <a:p>
            <a:pPr algn="just"/>
            <a:r>
              <a:rPr lang="cs-CZ" sz="4400" dirty="0" smtClean="0"/>
              <a:t>Po roce </a:t>
            </a:r>
            <a:r>
              <a:rPr lang="cs-CZ" sz="4400" b="1" dirty="0" smtClean="0"/>
              <a:t>1750 - </a:t>
            </a:r>
            <a:r>
              <a:rPr lang="cs-CZ" sz="4400" dirty="0" smtClean="0"/>
              <a:t>majitel</a:t>
            </a:r>
            <a:r>
              <a:rPr lang="cs-CZ" sz="4400" b="1" dirty="0" smtClean="0"/>
              <a:t> Václav Kříž, za něho hospodářství spustlo.</a:t>
            </a:r>
            <a:endParaRPr lang="cs-CZ" sz="4400" dirty="0" smtClean="0"/>
          </a:p>
          <a:p>
            <a:pPr algn="just"/>
            <a:r>
              <a:rPr lang="cs-CZ" sz="4400" b="1" dirty="0" smtClean="0"/>
              <a:t>1754 - Vít Kříž</a:t>
            </a:r>
            <a:r>
              <a:rPr lang="cs-CZ" sz="4400" dirty="0" smtClean="0"/>
              <a:t>, převzal po otci </a:t>
            </a:r>
            <a:r>
              <a:rPr lang="cs-CZ" sz="4400" b="1" dirty="0" smtClean="0"/>
              <a:t>Václavovi Křížovi.</a:t>
            </a:r>
            <a:endParaRPr lang="cs-CZ" sz="4400" dirty="0" smtClean="0"/>
          </a:p>
          <a:p>
            <a:pPr algn="just"/>
            <a:r>
              <a:rPr lang="cs-CZ" sz="4400" b="1" dirty="0" smtClean="0"/>
              <a:t>1777 - Veith Kříž</a:t>
            </a:r>
            <a:r>
              <a:rPr lang="cs-CZ" sz="4400" dirty="0" smtClean="0"/>
              <a:t>, </a:t>
            </a:r>
            <a:r>
              <a:rPr lang="cs-CZ" sz="4400" i="1" dirty="0" smtClean="0"/>
              <a:t>zdaněn, 20 fl. 56 ½ grejc. robot 3 dny (s 2 koňmi týdně a 1 den ruční roboty od sv. Jana do sv. Václava), (3. 6.). </a:t>
            </a:r>
            <a:r>
              <a:rPr lang="cs-CZ" sz="4400" dirty="0" smtClean="0">
                <a:solidFill>
                  <a:srgbClr val="0070C0"/>
                </a:solidFill>
              </a:rPr>
              <a:t>Byl i konšel.</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58</a:t>
            </a:fld>
            <a:endParaRPr lang="cs-CZ"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600" dirty="0" smtClean="0">
                <a:solidFill>
                  <a:srgbClr val="FF0000"/>
                </a:solidFill>
              </a:rPr>
              <a:t>Pokračování č. p. 14.</a:t>
            </a:r>
            <a:endParaRPr lang="cs-CZ" sz="1600" dirty="0">
              <a:solidFill>
                <a:srgbClr val="FF0000"/>
              </a:solidFill>
            </a:endParaRPr>
          </a:p>
        </p:txBody>
      </p:sp>
      <p:sp>
        <p:nvSpPr>
          <p:cNvPr id="3" name="Zástupný symbol pro obsah 2"/>
          <p:cNvSpPr>
            <a:spLocks noGrp="1"/>
          </p:cNvSpPr>
          <p:nvPr>
            <p:ph idx="1"/>
          </p:nvPr>
        </p:nvSpPr>
        <p:spPr>
          <a:xfrm>
            <a:off x="457200" y="836712"/>
            <a:ext cx="8229600" cy="5616624"/>
          </a:xfrm>
        </p:spPr>
        <p:txBody>
          <a:bodyPr>
            <a:normAutofit fontScale="55000" lnSpcReduction="20000"/>
          </a:bodyPr>
          <a:lstStyle/>
          <a:p>
            <a:pPr algn="just"/>
            <a:r>
              <a:rPr lang="cs-CZ" b="1" dirty="0" smtClean="0"/>
              <a:t>1781 - </a:t>
            </a:r>
            <a:r>
              <a:rPr lang="cs-CZ" dirty="0" smtClean="0"/>
              <a:t>ujala se nemovitosti </a:t>
            </a:r>
            <a:r>
              <a:rPr lang="cs-CZ" b="1" dirty="0" smtClean="0"/>
              <a:t>vdova Anna Křížová</a:t>
            </a:r>
            <a:r>
              <a:rPr lang="cs-CZ" dirty="0" smtClean="0"/>
              <a:t>, </a:t>
            </a:r>
            <a:r>
              <a:rPr lang="cs-CZ" i="1" dirty="0" smtClean="0">
                <a:solidFill>
                  <a:srgbClr val="0070C0"/>
                </a:solidFill>
              </a:rPr>
              <a:t>stavení - 1 světnice, síň, komora, maštal, chlív, nad těmi chlívy 5 komůrek, odhad 8 zl. rýn.; stodola (11 zl. rýn.), 14 str. polí osetých (28 zl.), 25 ½ str. polí neosetých (25 zl. 30 gr.), 1 strych zahrady (1 zl.), louky po 3 vozy sena (3 zl.), 10tiletá kobyla (10 zl.), 7miletá kobyla březí (15 zl.), 4letý vůl (5 zl.), 8miletý vůl (10 zl.), 17tiletá kráva (5 zl.), 2letá jalovice (3 zl.), 1roční býček 1 zl. 30 gr.), 12 březích bahnic (12 zl.), 3 kusy jalového (1 zl. 30 gr.), 1 březí prasnice (1 zl.), 4 podsvinčata (1 zl.), 1 stará koza, kohout a 10 slepic (30 gr.); vůz s příslušenstvím (7 zl.), pár chomoutů s řemením (1 zl. 30 gr.), 2 pluhy, rádlo a 2 brány (3 zl.), sekera, pila, 3 vidle, kopáč, podávák, rýč, motyka, 2 travní a hrabiční kosy, 5 srpů, 1 řezačka s kosou, 1 táhlo, železný kamnovec a 2 nebozezy (3 zl. 30 gr.), červený stůl, laková lavice, misník (1 zl. 30 gr.), stará tmavá truhla na šaty, 2 sudy, 1 spižírna, díž, 10 ošatek, 2 konve, 2 škopky a moučná truhla (2 zl.), 12 str. žita (18 zl. 40 gr.), 15 str. ječmena (19 zl. 63 groše), 5 str. hrachu (10 zl.), 13 str. ovsa (10 zl. 8 gr.), 1 ½ strychu prosa (2 zl. 38 ½ groše), 3 centy sena (1 zl. 3 groše), 10 centů dlouhé slámy (2 zl. 30 gr.), 5 centů ječné slámy (1 zl.), 1 cent hrachoviny (10 gr.).</a:t>
            </a:r>
            <a:endParaRPr lang="cs-CZ" dirty="0" smtClean="0">
              <a:solidFill>
                <a:srgbClr val="0070C0"/>
              </a:solidFill>
            </a:endParaRPr>
          </a:p>
          <a:p>
            <a:pPr algn="just"/>
            <a:r>
              <a:rPr lang="cs-CZ" b="1" dirty="0" smtClean="0"/>
              <a:t>1795 - </a:t>
            </a:r>
            <a:r>
              <a:rPr lang="cs-CZ" dirty="0" smtClean="0"/>
              <a:t>převzal usedlost dorostlý syn </a:t>
            </a:r>
            <a:r>
              <a:rPr lang="cs-CZ" b="1" dirty="0" smtClean="0"/>
              <a:t>Martin Kříž</a:t>
            </a:r>
            <a:r>
              <a:rPr lang="cs-CZ" dirty="0" smtClean="0"/>
              <a:t>, </a:t>
            </a:r>
            <a:r>
              <a:rPr lang="cs-CZ" i="1" dirty="0" smtClean="0"/>
              <a:t>robota - každý týden po celý rok 3 dny párem potahů a dobrým nářadím a v době od sv. Jana křtitele do sv. Václava 13 dnů pěší, a každý rok do panského kvelbu 1 libra konopného přediva. </a:t>
            </a:r>
            <a:r>
              <a:rPr lang="cs-CZ" dirty="0" smtClean="0"/>
              <a:t>Manželka Dorota Chlístovská z Václavic 16.</a:t>
            </a:r>
          </a:p>
          <a:p>
            <a:pPr algn="just"/>
            <a:r>
              <a:rPr lang="cs-CZ" b="1" dirty="0" smtClean="0"/>
              <a:t>1834 - </a:t>
            </a:r>
            <a:r>
              <a:rPr lang="cs-CZ" dirty="0" smtClean="0"/>
              <a:t>převzali usedlost dcera </a:t>
            </a:r>
            <a:r>
              <a:rPr lang="cs-CZ" b="1" dirty="0" smtClean="0"/>
              <a:t>Alžběta Křížová </a:t>
            </a:r>
            <a:r>
              <a:rPr lang="cs-CZ" dirty="0" smtClean="0"/>
              <a:t>a manžel </a:t>
            </a:r>
            <a:r>
              <a:rPr lang="cs-CZ" b="1" dirty="0" smtClean="0"/>
              <a:t>Martin Škvor</a:t>
            </a:r>
            <a:r>
              <a:rPr lang="cs-CZ" dirty="0" smtClean="0"/>
              <a:t>, syn Pavla Škvora, sedláka v Mysliči 1 a matky Kateřiny Pohůnkovy , </a:t>
            </a:r>
            <a:r>
              <a:rPr lang="cs-CZ" i="1" dirty="0" smtClean="0"/>
              <a:t>800 zl., 41 jiter 291</a:t>
            </a:r>
            <a:r>
              <a:rPr lang="cs-CZ" i="1" baseline="30000" dirty="0" smtClean="0"/>
              <a:t>00</a:t>
            </a:r>
            <a:r>
              <a:rPr lang="cs-CZ" i="1" dirty="0" smtClean="0"/>
              <a:t> polí, 3 jitra 346</a:t>
            </a:r>
            <a:r>
              <a:rPr lang="cs-CZ" i="1" baseline="30000" dirty="0" smtClean="0"/>
              <a:t>00</a:t>
            </a:r>
            <a:r>
              <a:rPr lang="cs-CZ" i="1" dirty="0" smtClean="0"/>
              <a:t> luk a zahrad. </a:t>
            </a:r>
            <a:r>
              <a:rPr lang="cs-CZ" dirty="0" smtClean="0"/>
              <a:t>Dcera Kateřina (za Harvana z Jezera), Marie, Barbora, Jozef, Jan.</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59</a:t>
            </a:fld>
            <a:endParaRPr lang="cs-CZ"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14.</a:t>
            </a:r>
            <a:endParaRPr lang="cs-CZ" sz="1800" dirty="0">
              <a:solidFill>
                <a:srgbClr val="FF0000"/>
              </a:solidFill>
            </a:endParaRPr>
          </a:p>
        </p:txBody>
      </p:sp>
      <p:sp>
        <p:nvSpPr>
          <p:cNvPr id="3" name="Zástupný symbol pro obsah 2"/>
          <p:cNvSpPr>
            <a:spLocks noGrp="1"/>
          </p:cNvSpPr>
          <p:nvPr>
            <p:ph idx="1"/>
          </p:nvPr>
        </p:nvSpPr>
        <p:spPr>
          <a:xfrm>
            <a:off x="457200" y="764704"/>
            <a:ext cx="8229600" cy="6408712"/>
          </a:xfrm>
        </p:spPr>
        <p:txBody>
          <a:bodyPr>
            <a:normAutofit fontScale="47500" lnSpcReduction="20000"/>
          </a:bodyPr>
          <a:lstStyle/>
          <a:p>
            <a:pPr algn="just"/>
            <a:r>
              <a:rPr lang="cs-CZ" sz="4000" b="1" dirty="0" smtClean="0"/>
              <a:t>1844 - </a:t>
            </a:r>
            <a:r>
              <a:rPr lang="cs-CZ" sz="4000" dirty="0" smtClean="0"/>
              <a:t>připomíná se </a:t>
            </a:r>
            <a:r>
              <a:rPr lang="cs-CZ" sz="4000" b="1" dirty="0" smtClean="0"/>
              <a:t>Barbora Křížová</a:t>
            </a:r>
            <a:r>
              <a:rPr lang="cs-CZ" sz="4000" dirty="0" smtClean="0"/>
              <a:t> z Úročnice 14, provdaná za Františka Drába, podruha z Brejlovky 11.</a:t>
            </a:r>
          </a:p>
          <a:p>
            <a:pPr algn="just"/>
            <a:r>
              <a:rPr lang="cs-CZ" sz="4000" b="1" dirty="0" smtClean="0"/>
              <a:t>1862 - </a:t>
            </a:r>
            <a:r>
              <a:rPr lang="cs-CZ" sz="4000" dirty="0" smtClean="0"/>
              <a:t>koupili manželé </a:t>
            </a:r>
            <a:r>
              <a:rPr lang="cs-CZ" sz="4000" b="1" dirty="0" smtClean="0"/>
              <a:t>Václav Kočí, </a:t>
            </a:r>
            <a:r>
              <a:rPr lang="cs-CZ" sz="4000" dirty="0" smtClean="0"/>
              <a:t>půlsedlák z Bukovan, a </a:t>
            </a:r>
            <a:r>
              <a:rPr lang="cs-CZ" sz="4000" b="1" dirty="0" smtClean="0"/>
              <a:t>Marie Stibůrková</a:t>
            </a:r>
            <a:r>
              <a:rPr lang="cs-CZ" sz="4000" dirty="0" smtClean="0"/>
              <a:t> z Krusičan 16</a:t>
            </a:r>
            <a:r>
              <a:rPr lang="cs-CZ" sz="4000" i="1" dirty="0" smtClean="0"/>
              <a:t>, za 8490 zl.</a:t>
            </a:r>
            <a:r>
              <a:rPr lang="cs-CZ" sz="4000" dirty="0" smtClean="0"/>
              <a:t> Děti Josef (za Anastázie Šašková z Bělčic 7), Marie (za Jan Hubáček rolník z Žabovřesk 3, František (za Františka Zoulová, Zbožnice 1).</a:t>
            </a:r>
          </a:p>
          <a:p>
            <a:pPr algn="just"/>
            <a:r>
              <a:rPr lang="cs-CZ" sz="4000" b="1" dirty="0" smtClean="0"/>
              <a:t>1897 </a:t>
            </a:r>
            <a:r>
              <a:rPr lang="cs-CZ" sz="4000" dirty="0" smtClean="0"/>
              <a:t>- usedlost v dražbě prodána a vydražila ji </a:t>
            </a:r>
            <a:r>
              <a:rPr lang="cs-CZ" sz="4000" b="1" dirty="0" smtClean="0"/>
              <a:t>Městská spořitelna v Benešově.</a:t>
            </a:r>
            <a:endParaRPr lang="cs-CZ" sz="4000" dirty="0" smtClean="0"/>
          </a:p>
          <a:p>
            <a:pPr algn="just"/>
            <a:r>
              <a:rPr lang="cs-CZ" sz="4000" b="1" dirty="0" smtClean="0"/>
              <a:t>1897 - </a:t>
            </a:r>
            <a:r>
              <a:rPr lang="cs-CZ" sz="4000" dirty="0" smtClean="0"/>
              <a:t>koupil ji </a:t>
            </a:r>
            <a:r>
              <a:rPr lang="cs-CZ" sz="4000" b="1" dirty="0" smtClean="0"/>
              <a:t>Josef Kaprálek.</a:t>
            </a:r>
            <a:endParaRPr lang="cs-CZ" sz="4000" dirty="0" smtClean="0"/>
          </a:p>
          <a:p>
            <a:pPr algn="just"/>
            <a:r>
              <a:rPr lang="cs-CZ" sz="4000" b="1" dirty="0" smtClean="0"/>
              <a:t>1898 - </a:t>
            </a:r>
            <a:r>
              <a:rPr lang="cs-CZ" sz="4000" dirty="0" smtClean="0"/>
              <a:t>převzali ji manželé </a:t>
            </a:r>
            <a:r>
              <a:rPr lang="cs-CZ" sz="4000" b="1" dirty="0" smtClean="0"/>
              <a:t>Josef a Marie Řehákovi.</a:t>
            </a:r>
            <a:endParaRPr lang="cs-CZ" sz="4000" dirty="0" smtClean="0"/>
          </a:p>
          <a:p>
            <a:pPr algn="just"/>
            <a:r>
              <a:rPr lang="cs-CZ" sz="4000" b="1" dirty="0" smtClean="0"/>
              <a:t>1901 </a:t>
            </a:r>
            <a:r>
              <a:rPr lang="cs-CZ" sz="4000" dirty="0" smtClean="0"/>
              <a:t>- koupil ji </a:t>
            </a:r>
            <a:r>
              <a:rPr lang="cs-CZ" sz="4000" b="1" dirty="0" smtClean="0"/>
              <a:t>František Máša.</a:t>
            </a:r>
            <a:endParaRPr lang="cs-CZ" sz="4000" dirty="0" smtClean="0"/>
          </a:p>
          <a:p>
            <a:pPr algn="just"/>
            <a:r>
              <a:rPr lang="cs-CZ" sz="4000" dirty="0" smtClean="0"/>
              <a:t>1902 - ∞služka Božena Brejlová z Prahy a Václav Kaprálek, dělník,  (*Úročnice 16, otec </a:t>
            </a:r>
            <a:r>
              <a:rPr lang="cs-CZ" sz="4000" dirty="0" smtClean="0">
                <a:solidFill>
                  <a:srgbClr val="92D050"/>
                </a:solidFill>
              </a:rPr>
              <a:t>Josef Kaprálek, rolník z Úročnice 14</a:t>
            </a:r>
            <a:r>
              <a:rPr lang="cs-CZ" sz="4000" dirty="0" smtClean="0"/>
              <a:t>, matka </a:t>
            </a:r>
            <a:r>
              <a:rPr lang="cs-CZ" sz="4000" dirty="0" smtClean="0">
                <a:solidFill>
                  <a:srgbClr val="92D050"/>
                </a:solidFill>
              </a:rPr>
              <a:t>Marie Mášová z Úročnice 16</a:t>
            </a:r>
            <a:r>
              <a:rPr lang="cs-CZ" sz="4000" dirty="0" smtClean="0"/>
              <a:t>). Děti Marie (za Jana Havelku), Josef, František, Františka, Božena, Anežka (za Jaroslava Kůta). Děti Marie, Josef, František.</a:t>
            </a:r>
          </a:p>
          <a:p>
            <a:pPr algn="just"/>
            <a:r>
              <a:rPr lang="cs-CZ" sz="4000" dirty="0" smtClean="0"/>
              <a:t>1904 - Matěj Kaprálek, kočí.</a:t>
            </a:r>
          </a:p>
          <a:p>
            <a:pPr algn="just"/>
            <a:r>
              <a:rPr lang="cs-CZ" sz="4000" dirty="0" smtClean="0"/>
              <a:t>1910 - Josef Řehák, rolník. Dcera Marie.</a:t>
            </a:r>
          </a:p>
          <a:p>
            <a:pPr algn="just"/>
            <a:r>
              <a:rPr lang="cs-CZ" sz="4000" dirty="0" smtClean="0"/>
              <a:t>1913 </a:t>
            </a:r>
            <a:r>
              <a:rPr lang="cs-CZ" sz="4000" dirty="0" smtClean="0">
                <a:solidFill>
                  <a:srgbClr val="0070C0"/>
                </a:solidFill>
              </a:rPr>
              <a:t>- bydlí </a:t>
            </a:r>
            <a:r>
              <a:rPr lang="cs-CZ" sz="4000" dirty="0" smtClean="0"/>
              <a:t>rolník Antonín Řehák a </a:t>
            </a:r>
            <a:r>
              <a:rPr lang="cs-CZ" sz="4000" dirty="0" smtClean="0">
                <a:solidFill>
                  <a:srgbClr val="92D050"/>
                </a:solidFill>
              </a:rPr>
              <a:t>Anna Štěpánová z Ú 2</a:t>
            </a:r>
            <a:r>
              <a:rPr lang="cs-CZ" sz="4000" dirty="0" smtClean="0"/>
              <a:t>8. Děti Marie (za Antonína Bartůška) a Josef, zedník.</a:t>
            </a:r>
          </a:p>
          <a:p>
            <a:pPr algn="just"/>
            <a:r>
              <a:rPr lang="cs-CZ" sz="4000" dirty="0" smtClean="0"/>
              <a:t>1923 – Dr. Jan Řehák, režisér ochotnického spolku Komenský.</a:t>
            </a:r>
          </a:p>
          <a:p>
            <a:pPr algn="just"/>
            <a:r>
              <a:rPr lang="cs-CZ" sz="4000" dirty="0" smtClean="0"/>
              <a:t>1925 - František Řehák, samaritán SDH.</a:t>
            </a:r>
          </a:p>
          <a:p>
            <a:pPr algn="just"/>
            <a:r>
              <a:rPr lang="cs-CZ" sz="4000" dirty="0" smtClean="0"/>
              <a:t>1930 - Josef Dvořák, č. p. 14, dělník, ženatý, 1 dítě, činný člen SDH.</a:t>
            </a:r>
          </a:p>
          <a:p>
            <a:pPr algn="just"/>
            <a:r>
              <a:rPr lang="cs-CZ" sz="4000" b="1" dirty="0" smtClean="0"/>
              <a:t>1943 - Marie Řeháková se vystěhovala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60</a:t>
            </a:fld>
            <a:endParaRPr lang="cs-CZ"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Autofit/>
          </a:bodyPr>
          <a:lstStyle/>
          <a:p>
            <a:r>
              <a:rPr lang="cs-CZ" sz="3200" b="1" dirty="0" smtClean="0">
                <a:solidFill>
                  <a:srgbClr val="FF0000"/>
                </a:solidFill>
              </a:rPr>
              <a:t>Usedlost č. p. 15 „Žabova hospoda“.</a:t>
            </a:r>
            <a:endParaRPr lang="cs-CZ" sz="3200" b="1" dirty="0">
              <a:solidFill>
                <a:srgbClr val="FF0000"/>
              </a:solidFill>
            </a:endParaRPr>
          </a:p>
        </p:txBody>
      </p:sp>
      <p:pic>
        <p:nvPicPr>
          <p:cNvPr id="5" name="Zástupný symbol pro obsah 4" descr="Mapa_15.jpg"/>
          <p:cNvPicPr>
            <a:picLocks noGrp="1" noChangeAspect="1"/>
          </p:cNvPicPr>
          <p:nvPr>
            <p:ph idx="1"/>
          </p:nvPr>
        </p:nvPicPr>
        <p:blipFill>
          <a:blip r:embed="rId2" cstate="print"/>
          <a:stretch>
            <a:fillRect/>
          </a:stretch>
        </p:blipFill>
        <p:spPr>
          <a:xfrm>
            <a:off x="683568" y="980728"/>
            <a:ext cx="8011457" cy="5289451"/>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61</a:t>
            </a:fld>
            <a:endParaRPr lang="cs-CZ"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a:bodyPr>
          <a:lstStyle/>
          <a:p>
            <a:r>
              <a:rPr lang="cs-CZ" sz="1800" b="1" dirty="0" smtClean="0">
                <a:solidFill>
                  <a:srgbClr val="FF0000"/>
                </a:solidFill>
              </a:rPr>
              <a:t>Dům č. p. 15 „Žabova hospoda“ také hostinec „u Žabů“.</a:t>
            </a:r>
            <a:r>
              <a:rPr lang="cs-CZ" sz="1800" dirty="0" smtClean="0">
                <a:solidFill>
                  <a:srgbClr val="FF0000"/>
                </a:solidFill>
              </a:rPr>
              <a:t/>
            </a:r>
            <a:br>
              <a:rPr lang="cs-CZ" sz="1800" dirty="0" smtClean="0">
                <a:solidFill>
                  <a:srgbClr val="FF0000"/>
                </a:solidFill>
              </a:rPr>
            </a:br>
            <a:endParaRPr lang="cs-CZ" sz="1800" dirty="0">
              <a:solidFill>
                <a:srgbClr val="FF0000"/>
              </a:solidFill>
            </a:endParaRPr>
          </a:p>
        </p:txBody>
      </p:sp>
      <p:sp>
        <p:nvSpPr>
          <p:cNvPr id="3" name="Zástupný symbol pro obsah 2"/>
          <p:cNvSpPr>
            <a:spLocks noGrp="1"/>
          </p:cNvSpPr>
          <p:nvPr>
            <p:ph idx="1"/>
          </p:nvPr>
        </p:nvSpPr>
        <p:spPr>
          <a:xfrm>
            <a:off x="457200" y="908720"/>
            <a:ext cx="8229600" cy="5544616"/>
          </a:xfrm>
        </p:spPr>
        <p:txBody>
          <a:bodyPr>
            <a:normAutofit fontScale="40000" lnSpcReduction="20000"/>
          </a:bodyPr>
          <a:lstStyle/>
          <a:p>
            <a:pPr algn="just"/>
            <a:r>
              <a:rPr lang="cs-CZ" sz="4500" b="1" dirty="0" smtClean="0"/>
              <a:t>1832</a:t>
            </a:r>
            <a:r>
              <a:rPr lang="cs-CZ" sz="4500" b="1" i="1" dirty="0" smtClean="0"/>
              <a:t>  </a:t>
            </a:r>
            <a:r>
              <a:rPr lang="cs-CZ" sz="4500" b="1" dirty="0" smtClean="0"/>
              <a:t>- </a:t>
            </a:r>
            <a:r>
              <a:rPr lang="cs-CZ" sz="4500" b="1" i="1" dirty="0" smtClean="0"/>
              <a:t> </a:t>
            </a:r>
            <a:r>
              <a:rPr lang="cs-CZ" sz="4500" b="1" dirty="0" smtClean="0"/>
              <a:t>Jan Žaba </a:t>
            </a:r>
            <a:r>
              <a:rPr lang="cs-CZ" sz="4500" dirty="0" smtClean="0"/>
              <a:t>rozdělil usedlost č. p. 8 mezi své dva syny </a:t>
            </a:r>
            <a:r>
              <a:rPr lang="cs-CZ" sz="4500" b="1" dirty="0" smtClean="0"/>
              <a:t>Víta a Václava.</a:t>
            </a:r>
            <a:endParaRPr lang="cs-CZ" sz="4500" dirty="0" smtClean="0"/>
          </a:p>
          <a:p>
            <a:pPr algn="just"/>
            <a:r>
              <a:rPr lang="cs-CZ" sz="4500" b="1" dirty="0" smtClean="0"/>
              <a:t>1832  - Vít </a:t>
            </a:r>
            <a:r>
              <a:rPr lang="cs-CZ" sz="4500" b="1" i="1" dirty="0" smtClean="0"/>
              <a:t>Žaba</a:t>
            </a:r>
            <a:r>
              <a:rPr lang="cs-CZ" sz="4500" i="1" dirty="0" smtClean="0"/>
              <a:t> si vystavěl dům č. p. 15, 21 jiter 1179</a:t>
            </a:r>
            <a:r>
              <a:rPr lang="cs-CZ" sz="4500" i="1" baseline="30000" dirty="0" smtClean="0"/>
              <a:t>00</a:t>
            </a:r>
            <a:r>
              <a:rPr lang="cs-CZ" sz="4500" i="1" dirty="0" smtClean="0"/>
              <a:t> polí, 1 jitro 639</a:t>
            </a:r>
            <a:r>
              <a:rPr lang="cs-CZ" sz="4500" i="1" baseline="30000" dirty="0" smtClean="0"/>
              <a:t>00</a:t>
            </a:r>
            <a:r>
              <a:rPr lang="cs-CZ" sz="4500" i="1" dirty="0" smtClean="0"/>
              <a:t> luk a zahrad. Robota každý týden po celý rok 1 ½ dne párem potahů a v době od sv. Jana do sv. Václava 6 ½ dne pěší., do panské konopišťské flusárny každý rok odvést 1  ½ strychu dřevěného popele v ceně po 8 kr. rýn. půlsedlák, manželka Dorota Havelková z Úročnice 3, děti Jan, Václav, Barbora (za Jana Mášu, tovaryš zednický z Úročnice 16), Anna (za Jakuba Dalihoda, čeledín z Úročnice 3), Marie a Kateřina. </a:t>
            </a:r>
            <a:endParaRPr lang="cs-CZ" sz="4500" dirty="0" smtClean="0"/>
          </a:p>
          <a:p>
            <a:pPr algn="just"/>
            <a:r>
              <a:rPr lang="cs-CZ" sz="4500" b="1" dirty="0" smtClean="0">
                <a:solidFill>
                  <a:srgbClr val="FF0000"/>
                </a:solidFill>
              </a:rPr>
              <a:t>? </a:t>
            </a:r>
            <a:r>
              <a:rPr lang="cs-CZ" sz="4500" b="1" dirty="0" smtClean="0"/>
              <a:t>- Vít Žaba </a:t>
            </a:r>
            <a:r>
              <a:rPr lang="cs-CZ" sz="4500" dirty="0" smtClean="0"/>
              <a:t>postoupil usedlost synu </a:t>
            </a:r>
            <a:r>
              <a:rPr lang="cs-CZ" sz="4500" b="1" dirty="0" smtClean="0"/>
              <a:t>Janu Žabovi</a:t>
            </a:r>
            <a:r>
              <a:rPr lang="cs-CZ" sz="4500" i="1" dirty="0" smtClean="0"/>
              <a:t>, v ceně 473 zl. 18 kr. stř., 1 kobyla, 1 kráva, 2 prasata, vůz, pluh, brány a rádlo. </a:t>
            </a:r>
            <a:r>
              <a:rPr lang="cs-CZ" sz="4500" dirty="0" smtClean="0"/>
              <a:t>Manželka Marie Škvorová z Mysliče 22. Děti Jan, Marie, František.</a:t>
            </a:r>
          </a:p>
          <a:p>
            <a:pPr algn="just"/>
            <a:r>
              <a:rPr lang="cs-CZ" sz="4500" dirty="0" smtClean="0"/>
              <a:t>1871 - ∞Marie Žabová a </a:t>
            </a:r>
            <a:r>
              <a:rPr lang="cs-CZ" sz="4500" dirty="0" smtClean="0">
                <a:solidFill>
                  <a:srgbClr val="92D050"/>
                </a:solidFill>
              </a:rPr>
              <a:t>Jan Máša, rolník z Úročnice</a:t>
            </a:r>
            <a:r>
              <a:rPr lang="cs-CZ" sz="4500" dirty="0" smtClean="0"/>
              <a:t>.</a:t>
            </a:r>
          </a:p>
          <a:p>
            <a:pPr algn="just"/>
            <a:r>
              <a:rPr lang="cs-CZ" sz="4500" b="1" dirty="0" smtClean="0"/>
              <a:t>1880 - </a:t>
            </a:r>
            <a:r>
              <a:rPr lang="cs-CZ" sz="4500" dirty="0" smtClean="0"/>
              <a:t>převzal usedlost syn </a:t>
            </a:r>
            <a:r>
              <a:rPr lang="cs-CZ" sz="4500" b="1" dirty="0" smtClean="0"/>
              <a:t>Jan </a:t>
            </a:r>
            <a:r>
              <a:rPr lang="cs-CZ" sz="4500" dirty="0" smtClean="0"/>
              <a:t>a jeho manželka </a:t>
            </a:r>
            <a:r>
              <a:rPr lang="cs-CZ" sz="4500" b="1" dirty="0" smtClean="0"/>
              <a:t>Kateřina Žabovi.</a:t>
            </a:r>
            <a:endParaRPr lang="cs-CZ" sz="4500" dirty="0" smtClean="0"/>
          </a:p>
          <a:p>
            <a:pPr algn="just"/>
            <a:r>
              <a:rPr lang="cs-CZ" sz="4500" dirty="0" smtClean="0"/>
              <a:t>1895 - Jan Žaba, </a:t>
            </a:r>
            <a:r>
              <a:rPr lang="cs-CZ" sz="4500" dirty="0" smtClean="0">
                <a:solidFill>
                  <a:srgbClr val="0070C0"/>
                </a:solidFill>
              </a:rPr>
              <a:t>III. radní v obecní radě Bukovany.</a:t>
            </a:r>
          </a:p>
          <a:p>
            <a:pPr algn="just"/>
            <a:r>
              <a:rPr lang="cs-CZ" sz="4500" dirty="0" smtClean="0"/>
              <a:t>1899 - František Žaba, člen výboru SDH Bukovany.</a:t>
            </a:r>
          </a:p>
          <a:p>
            <a:pPr algn="just"/>
            <a:r>
              <a:rPr lang="cs-CZ" sz="4500" dirty="0" smtClean="0"/>
              <a:t>1908 - Jan Žaba, </a:t>
            </a:r>
            <a:r>
              <a:rPr lang="cs-CZ" sz="4500" dirty="0" smtClean="0">
                <a:solidFill>
                  <a:srgbClr val="0070C0"/>
                </a:solidFill>
              </a:rPr>
              <a:t>hostinský, zakladatel a přispívající člen SDH.</a:t>
            </a:r>
          </a:p>
          <a:p>
            <a:pPr algn="just"/>
            <a:r>
              <a:rPr lang="cs-CZ" sz="4500" dirty="0" smtClean="0"/>
              <a:t>1908 - Jindřich Žaba, zakládající činný člen SDH.</a:t>
            </a:r>
          </a:p>
          <a:p>
            <a:pPr algn="just"/>
            <a:r>
              <a:rPr lang="cs-CZ" sz="4500" dirty="0" smtClean="0"/>
              <a:t>1923 - Jindřich Žaba zakládající člen divadelního spolku Komenský.</a:t>
            </a:r>
          </a:p>
          <a:p>
            <a:pPr algn="just"/>
            <a:r>
              <a:rPr lang="cs-CZ" sz="4500" b="1" dirty="0" smtClean="0"/>
              <a:t>1929 - Jindřich Žaba </a:t>
            </a:r>
            <a:r>
              <a:rPr lang="cs-CZ" sz="4500" dirty="0" smtClean="0"/>
              <a:t>přistavěl k hostinci taneční sál.</a:t>
            </a:r>
          </a:p>
          <a:p>
            <a:pPr algn="just"/>
            <a:r>
              <a:rPr lang="cs-CZ" sz="4500" dirty="0" smtClean="0"/>
              <a:t>1943 - společné stáje SS dvora.</a:t>
            </a:r>
          </a:p>
          <a:p>
            <a:pPr algn="just"/>
            <a:r>
              <a:rPr lang="cs-CZ" sz="4500" b="1" dirty="0" smtClean="0"/>
              <a:t>1943 - Jindřich Žaba se vystěhoval z obce.</a:t>
            </a:r>
          </a:p>
          <a:p>
            <a:pPr>
              <a:buNone/>
            </a:pPr>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62</a:t>
            </a:fld>
            <a:endParaRPr lang="cs-CZ"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fontScale="90000"/>
          </a:bodyPr>
          <a:lstStyle/>
          <a:p>
            <a:r>
              <a:rPr lang="cs-CZ" b="1" dirty="0" smtClean="0">
                <a:solidFill>
                  <a:srgbClr val="FF0000"/>
                </a:solidFill>
              </a:rPr>
              <a:t>Usedlost č. p. 16.</a:t>
            </a:r>
            <a:endParaRPr lang="cs-CZ" b="1" dirty="0">
              <a:solidFill>
                <a:srgbClr val="FF0000"/>
              </a:solidFill>
            </a:endParaRPr>
          </a:p>
        </p:txBody>
      </p:sp>
      <p:pic>
        <p:nvPicPr>
          <p:cNvPr id="5" name="Zástupný symbol pro obsah 4" descr="Mapa_16.jpg"/>
          <p:cNvPicPr>
            <a:picLocks noGrp="1" noChangeAspect="1"/>
          </p:cNvPicPr>
          <p:nvPr>
            <p:ph idx="1"/>
          </p:nvPr>
        </p:nvPicPr>
        <p:blipFill>
          <a:blip r:embed="rId2" cstate="print"/>
          <a:stretch>
            <a:fillRect/>
          </a:stretch>
        </p:blipFill>
        <p:spPr>
          <a:xfrm>
            <a:off x="467544" y="1340768"/>
            <a:ext cx="8348608" cy="4737546"/>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63</a:t>
            </a:fld>
            <a:endParaRPr lang="cs-CZ"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fontScale="90000"/>
          </a:bodyPr>
          <a:lstStyle/>
          <a:p>
            <a:r>
              <a:rPr lang="cs-CZ" sz="1800" b="1" dirty="0" smtClean="0">
                <a:solidFill>
                  <a:srgbClr val="FF0000"/>
                </a:solidFill>
              </a:rPr>
              <a:t>Usedlost č. p. 16.</a:t>
            </a:r>
            <a:r>
              <a:rPr lang="cs-CZ" sz="1800" dirty="0" smtClean="0">
                <a:solidFill>
                  <a:srgbClr val="FF0000"/>
                </a:solidFill>
              </a:rPr>
              <a:t/>
            </a:r>
            <a:br>
              <a:rPr lang="cs-CZ" sz="1800" dirty="0" smtClean="0">
                <a:solidFill>
                  <a:srgbClr val="FF0000"/>
                </a:solidFill>
              </a:rPr>
            </a:br>
            <a:endParaRPr lang="cs-CZ" sz="1800" dirty="0">
              <a:solidFill>
                <a:srgbClr val="FF0000"/>
              </a:solidFill>
            </a:endParaRPr>
          </a:p>
        </p:txBody>
      </p:sp>
      <p:sp>
        <p:nvSpPr>
          <p:cNvPr id="3" name="Zástupný symbol pro obsah 2"/>
          <p:cNvSpPr>
            <a:spLocks noGrp="1"/>
          </p:cNvSpPr>
          <p:nvPr>
            <p:ph idx="1"/>
          </p:nvPr>
        </p:nvSpPr>
        <p:spPr>
          <a:xfrm>
            <a:off x="457200" y="764704"/>
            <a:ext cx="8229600" cy="6768752"/>
          </a:xfrm>
        </p:spPr>
        <p:txBody>
          <a:bodyPr>
            <a:normAutofit fontScale="55000" lnSpcReduction="20000"/>
          </a:bodyPr>
          <a:lstStyle/>
          <a:p>
            <a:pPr algn="just"/>
            <a:r>
              <a:rPr lang="cs-CZ" sz="3600" b="1" dirty="0" smtClean="0"/>
              <a:t>1816 -</a:t>
            </a:r>
            <a:r>
              <a:rPr lang="cs-CZ" sz="3600" b="1" i="1" dirty="0" smtClean="0"/>
              <a:t> </a:t>
            </a:r>
            <a:r>
              <a:rPr lang="cs-CZ" sz="3600" b="1" dirty="0" smtClean="0"/>
              <a:t>Jakub Máša </a:t>
            </a:r>
            <a:r>
              <a:rPr lang="cs-CZ" sz="3600" dirty="0" smtClean="0"/>
              <a:t>rozdělil usedlost č. p. 5 na dvě části mezi syny </a:t>
            </a:r>
            <a:r>
              <a:rPr lang="cs-CZ" sz="3600" b="1" dirty="0" smtClean="0"/>
              <a:t>Václava a Jakuba Mášovi.</a:t>
            </a:r>
            <a:r>
              <a:rPr lang="cs-CZ" sz="3600" dirty="0" smtClean="0"/>
              <a:t> Václav Máša obdržel č. p. 5 a </a:t>
            </a:r>
            <a:r>
              <a:rPr lang="cs-CZ" sz="3600" b="1" dirty="0" smtClean="0"/>
              <a:t>Jakub Máša </a:t>
            </a:r>
            <a:r>
              <a:rPr lang="cs-CZ" sz="3600" dirty="0" smtClean="0"/>
              <a:t>místo k vystavení si nového obytného a hospodářského stavení, společně </a:t>
            </a:r>
            <a:r>
              <a:rPr lang="cs-CZ" sz="3600" i="1" dirty="0" smtClean="0"/>
              <a:t>užívali stodolu a dostal 22 jiter 660</a:t>
            </a:r>
            <a:r>
              <a:rPr lang="cs-CZ" sz="3600" i="1" baseline="30000" dirty="0" smtClean="0"/>
              <a:t>00</a:t>
            </a:r>
            <a:r>
              <a:rPr lang="cs-CZ" sz="3600" i="1" dirty="0" smtClean="0"/>
              <a:t> polí, 1 jitro 993</a:t>
            </a:r>
            <a:r>
              <a:rPr lang="cs-CZ" sz="3600" i="1" baseline="30000" dirty="0" smtClean="0"/>
              <a:t>00</a:t>
            </a:r>
            <a:r>
              <a:rPr lang="cs-CZ" sz="3600" i="1" dirty="0" smtClean="0"/>
              <a:t> luk a zahrad.</a:t>
            </a:r>
          </a:p>
          <a:p>
            <a:pPr algn="just"/>
            <a:r>
              <a:rPr lang="cs-CZ" sz="3600" b="1" dirty="0" smtClean="0"/>
              <a:t>1816 - </a:t>
            </a:r>
            <a:r>
              <a:rPr lang="cs-CZ" sz="3600" dirty="0" smtClean="0"/>
              <a:t>dům byl vystavěn, polosedlák </a:t>
            </a:r>
            <a:r>
              <a:rPr lang="cs-CZ" sz="3600" b="1" dirty="0" smtClean="0"/>
              <a:t>Jakub Máša. </a:t>
            </a:r>
            <a:r>
              <a:rPr lang="cs-CZ" sz="3600" dirty="0" smtClean="0"/>
              <a:t>Děti Václav, Jakub, Jan, Mariana (za Salátka do Pecerad) a Kateřina (za </a:t>
            </a:r>
            <a:r>
              <a:rPr lang="cs-CZ" sz="3600" dirty="0" smtClean="0">
                <a:solidFill>
                  <a:srgbClr val="92D050"/>
                </a:solidFill>
              </a:rPr>
              <a:t>Tomáše Vlčka z Ouročnice</a:t>
            </a:r>
            <a:r>
              <a:rPr lang="cs-CZ" sz="3600" dirty="0" smtClean="0"/>
              <a:t>).</a:t>
            </a:r>
          </a:p>
          <a:p>
            <a:pPr algn="just"/>
            <a:r>
              <a:rPr lang="cs-CZ" sz="3600" b="1" dirty="0" smtClean="0"/>
              <a:t>Syn Jakub Máša - </a:t>
            </a:r>
            <a:r>
              <a:rPr lang="cs-CZ" sz="3600" dirty="0" smtClean="0"/>
              <a:t>převzal usedlost </a:t>
            </a:r>
            <a:r>
              <a:rPr lang="cs-CZ" sz="3600" i="1" dirty="0" smtClean="0"/>
              <a:t>za cenu 356 zl. víd. č. </a:t>
            </a:r>
            <a:r>
              <a:rPr lang="cs-CZ" sz="3600" dirty="0" smtClean="0"/>
              <a:t>Manželka Dorota Křížova (Fulínová) z Bukové Lhoty 2, děti Jan (za </a:t>
            </a:r>
            <a:r>
              <a:rPr lang="cs-CZ" sz="3600" dirty="0" smtClean="0">
                <a:solidFill>
                  <a:srgbClr val="92D050"/>
                </a:solidFill>
              </a:rPr>
              <a:t>Barboru Žabovu z Úročnice 15</a:t>
            </a:r>
            <a:r>
              <a:rPr lang="cs-CZ" sz="3600" dirty="0" smtClean="0"/>
              <a:t>), Václav a Kateřina (za </a:t>
            </a:r>
            <a:r>
              <a:rPr lang="cs-CZ" sz="3600" dirty="0" smtClean="0">
                <a:solidFill>
                  <a:srgbClr val="92D050"/>
                </a:solidFill>
              </a:rPr>
              <a:t>Žabu v Ouročnici</a:t>
            </a:r>
            <a:r>
              <a:rPr lang="cs-CZ" sz="3600" dirty="0" smtClean="0"/>
              <a:t>), synové oba sloužili na vojně.</a:t>
            </a:r>
          </a:p>
          <a:p>
            <a:pPr algn="just"/>
            <a:r>
              <a:rPr lang="cs-CZ" sz="3600" b="1" dirty="0" smtClean="0"/>
              <a:t>1836 - </a:t>
            </a:r>
            <a:r>
              <a:rPr lang="cs-CZ" sz="3600" dirty="0" smtClean="0"/>
              <a:t>převzal usedlost syn </a:t>
            </a:r>
            <a:r>
              <a:rPr lang="cs-CZ" sz="3600" b="1" dirty="0" smtClean="0"/>
              <a:t>Václav Máša</a:t>
            </a:r>
            <a:r>
              <a:rPr lang="cs-CZ" sz="3600" dirty="0" smtClean="0"/>
              <a:t>, sloužil jako vojín u pluku hraběte Latour, </a:t>
            </a:r>
            <a:r>
              <a:rPr lang="cs-CZ" sz="3600" i="1" dirty="0" smtClean="0"/>
              <a:t>za cenu 400 zl. stř., 1 kobyla, 1 běhouna, 2 ovce, prasnici, vůz, pluh a brány</a:t>
            </a:r>
            <a:r>
              <a:rPr lang="cs-CZ" sz="3600" dirty="0" smtClean="0"/>
              <a:t>. Manželka Mariána Magdalena Drábová ze Zbožnice 3. Dcera Anna, Marie, František, Václav, Marie, Josef.</a:t>
            </a:r>
          </a:p>
          <a:p>
            <a:pPr algn="just"/>
            <a:r>
              <a:rPr lang="cs-CZ" sz="3600" b="1" dirty="0" smtClean="0"/>
              <a:t>1864 - </a:t>
            </a:r>
            <a:r>
              <a:rPr lang="cs-CZ" sz="3600" dirty="0" smtClean="0"/>
              <a:t>převzali usedlost manželé </a:t>
            </a:r>
            <a:r>
              <a:rPr lang="cs-CZ" sz="3600" b="1" dirty="0" smtClean="0"/>
              <a:t>Josef Kaprálek,</a:t>
            </a:r>
            <a:r>
              <a:rPr lang="cs-CZ" sz="3600" dirty="0" smtClean="0"/>
              <a:t> rolník, polosedlák z Nahorub 15, a </a:t>
            </a:r>
            <a:r>
              <a:rPr lang="cs-CZ" sz="3600" b="1" dirty="0" smtClean="0"/>
              <a:t>Marie Mášova</a:t>
            </a:r>
            <a:r>
              <a:rPr lang="cs-CZ" sz="3600" dirty="0" smtClean="0"/>
              <a:t> z </a:t>
            </a:r>
            <a:r>
              <a:rPr lang="cs-CZ" sz="3600" dirty="0" smtClean="0">
                <a:solidFill>
                  <a:srgbClr val="92D050"/>
                </a:solidFill>
              </a:rPr>
              <a:t>Ú 16</a:t>
            </a:r>
            <a:r>
              <a:rPr lang="cs-CZ" sz="3600" dirty="0" smtClean="0"/>
              <a:t>, </a:t>
            </a:r>
            <a:r>
              <a:rPr lang="cs-CZ" sz="3600" i="1" dirty="0" smtClean="0"/>
              <a:t>2250 zl</a:t>
            </a:r>
            <a:r>
              <a:rPr lang="cs-CZ" sz="3600" dirty="0" smtClean="0"/>
              <a:t>. Děti Jan, Vácslav,  Marie (za Řeháka z Chleb).</a:t>
            </a:r>
          </a:p>
          <a:p>
            <a:pPr algn="just"/>
            <a:r>
              <a:rPr lang="cs-CZ" sz="3600" dirty="0" smtClean="0"/>
              <a:t>1866 - ∞vdovec Václav Máša, rolník, Lidmila Drábová vdova (Tomáši Drábovi  Ú 16.</a:t>
            </a:r>
          </a:p>
          <a:p>
            <a:pPr algn="just"/>
            <a:r>
              <a:rPr lang="cs-CZ" sz="3600" b="1" dirty="0" smtClean="0"/>
              <a:t>1885 - </a:t>
            </a:r>
            <a:r>
              <a:rPr lang="cs-CZ" sz="3600" dirty="0" smtClean="0"/>
              <a:t>z příčin rodinných postoupila </a:t>
            </a:r>
            <a:r>
              <a:rPr lang="cs-CZ" sz="3600" b="1" dirty="0" smtClean="0"/>
              <a:t>Marie Kaprálková </a:t>
            </a:r>
            <a:r>
              <a:rPr lang="cs-CZ" sz="3600" dirty="0" smtClean="0"/>
              <a:t>svoji polovici manželi </a:t>
            </a:r>
            <a:r>
              <a:rPr lang="cs-CZ" sz="3600" b="1" dirty="0" smtClean="0"/>
              <a:t>Josefu Kaprálkovi.</a:t>
            </a:r>
            <a:endParaRPr lang="cs-CZ" sz="3600"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64</a:t>
            </a:fld>
            <a:endParaRPr lang="cs-CZ"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dirty="0" smtClean="0">
                <a:solidFill>
                  <a:srgbClr val="FF0000"/>
                </a:solidFill>
              </a:rPr>
              <a:t>Pokračování č. p. 16.</a:t>
            </a:r>
            <a:endParaRPr lang="cs-CZ" sz="1800" dirty="0">
              <a:solidFill>
                <a:srgbClr val="FF0000"/>
              </a:solidFill>
            </a:endParaRPr>
          </a:p>
        </p:txBody>
      </p:sp>
      <p:sp>
        <p:nvSpPr>
          <p:cNvPr id="3" name="Zástupný symbol pro obsah 2"/>
          <p:cNvSpPr>
            <a:spLocks noGrp="1"/>
          </p:cNvSpPr>
          <p:nvPr>
            <p:ph idx="1"/>
          </p:nvPr>
        </p:nvSpPr>
        <p:spPr>
          <a:xfrm>
            <a:off x="457200" y="908720"/>
            <a:ext cx="8229600" cy="5688632"/>
          </a:xfrm>
        </p:spPr>
        <p:txBody>
          <a:bodyPr>
            <a:normAutofit fontScale="25000" lnSpcReduction="20000"/>
          </a:bodyPr>
          <a:lstStyle/>
          <a:p>
            <a:pPr algn="just"/>
            <a:r>
              <a:rPr lang="cs-CZ" sz="8400" b="1" dirty="0" smtClean="0"/>
              <a:t>1897 </a:t>
            </a:r>
            <a:r>
              <a:rPr lang="cs-CZ" sz="8400" dirty="0" smtClean="0"/>
              <a:t>– usedlost koupili manželé </a:t>
            </a:r>
            <a:r>
              <a:rPr lang="cs-CZ" sz="8400" b="1" dirty="0" smtClean="0"/>
              <a:t>Jakub Kohoutek, </a:t>
            </a:r>
            <a:r>
              <a:rPr lang="cs-CZ" sz="8400" dirty="0" smtClean="0"/>
              <a:t>rolník, a </a:t>
            </a:r>
            <a:r>
              <a:rPr lang="cs-CZ" sz="8400" b="1" dirty="0" smtClean="0"/>
              <a:t>Anna Brabcova </a:t>
            </a:r>
            <a:r>
              <a:rPr lang="cs-CZ" sz="8400" dirty="0" smtClean="0"/>
              <a:t>z Krňan 15. Děti Václav, Antonín, Anežka, František, Josef, Marie, Květuše.</a:t>
            </a:r>
          </a:p>
          <a:p>
            <a:pPr algn="just"/>
            <a:r>
              <a:rPr lang="cs-CZ" sz="8400" dirty="0" smtClean="0"/>
              <a:t>1903 - ∞Marie Kohoutková a Jan Kohout, c. k. rezervista zeměbrany č. pl. 28, 5. setnina (gruntovník v Bukové Lhotě 3). Syn Václav, Aloisius.</a:t>
            </a:r>
          </a:p>
          <a:p>
            <a:pPr algn="just"/>
            <a:r>
              <a:rPr lang="cs-CZ" sz="8400" dirty="0" smtClean="0"/>
              <a:t>1909 - Václav Kohoutek, syn rolníka, svobodný, přispívající člen SDH.</a:t>
            </a:r>
          </a:p>
          <a:p>
            <a:pPr algn="just"/>
            <a:r>
              <a:rPr lang="cs-CZ" sz="8400" dirty="0" smtClean="0"/>
              <a:t>1910 - ∞Marie vdova Kohoutová, roz. Kohoutková, a Josef Kudrna, rolník, Vazovnice - Břežany 54.</a:t>
            </a:r>
          </a:p>
          <a:p>
            <a:pPr algn="just"/>
            <a:r>
              <a:rPr lang="cs-CZ" sz="8400" dirty="0" smtClean="0"/>
              <a:t>1912 - ∞Anežka Kohoutková a Josef Kuthan, rolnický syn z Poličan 6.</a:t>
            </a:r>
          </a:p>
          <a:p>
            <a:pPr algn="just"/>
            <a:r>
              <a:rPr lang="cs-CZ" sz="8400" dirty="0" smtClean="0"/>
              <a:t>1924 - </a:t>
            </a:r>
            <a:r>
              <a:rPr lang="cs-CZ" sz="8400" b="1" dirty="0" smtClean="0"/>
              <a:t>František Hubínek</a:t>
            </a:r>
            <a:r>
              <a:rPr lang="cs-CZ" sz="8400" dirty="0" smtClean="0"/>
              <a:t>, </a:t>
            </a:r>
            <a:r>
              <a:rPr lang="cs-CZ" sz="8400" dirty="0" smtClean="0">
                <a:solidFill>
                  <a:srgbClr val="0070C0"/>
                </a:solidFill>
              </a:rPr>
              <a:t>starosta obce (v č. p. 27?).</a:t>
            </a:r>
          </a:p>
          <a:p>
            <a:pPr algn="just"/>
            <a:r>
              <a:rPr lang="cs-CZ" sz="8400" dirty="0" smtClean="0">
                <a:solidFill>
                  <a:srgbClr val="0070C0"/>
                </a:solidFill>
              </a:rPr>
              <a:t>1924 - *Jarmila Hubínková, dcera (viz 1930), provdaná Pláteníková, protinacistická odbojářka.</a:t>
            </a:r>
          </a:p>
          <a:p>
            <a:pPr algn="just"/>
            <a:r>
              <a:rPr lang="cs-CZ" sz="8400" b="1" dirty="0" smtClean="0"/>
              <a:t>1928 -</a:t>
            </a:r>
            <a:r>
              <a:rPr lang="cs-CZ" sz="8400" dirty="0" smtClean="0"/>
              <a:t> </a:t>
            </a:r>
            <a:r>
              <a:rPr lang="cs-CZ" sz="8400" b="1" dirty="0" smtClean="0"/>
              <a:t>Václav Kohoutek </a:t>
            </a:r>
            <a:r>
              <a:rPr lang="cs-CZ" sz="8400" dirty="0" smtClean="0"/>
              <a:t>prodal dům </a:t>
            </a:r>
            <a:r>
              <a:rPr lang="cs-CZ" sz="8400" b="1" dirty="0" smtClean="0"/>
              <a:t>Františku Hubínkovi </a:t>
            </a:r>
            <a:r>
              <a:rPr lang="cs-CZ" sz="8400" dirty="0" smtClean="0"/>
              <a:t>(prodal před tím dům č. p. 27 Josefu Čeňkovi.)</a:t>
            </a:r>
          </a:p>
          <a:p>
            <a:pPr algn="just"/>
            <a:r>
              <a:rPr lang="cs-CZ" sz="8400" dirty="0" smtClean="0"/>
              <a:t>1930 - František Hubínek, zedník, *1899 Krusičany, ženatý, manželka Marie, *1900, 2 děti, činný člen SDH. Syn Josef *1930.</a:t>
            </a:r>
          </a:p>
          <a:p>
            <a:pPr algn="just"/>
            <a:r>
              <a:rPr lang="cs-CZ" sz="8400" b="1" dirty="0" smtClean="0"/>
              <a:t>1943 - František Hubínek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65</a:t>
            </a:fld>
            <a:endParaRPr lang="cs-CZ"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Autofit/>
          </a:bodyPr>
          <a:lstStyle/>
          <a:p>
            <a:r>
              <a:rPr lang="cs-CZ" sz="3200" b="1" dirty="0" smtClean="0">
                <a:solidFill>
                  <a:srgbClr val="FF0000"/>
                </a:solidFill>
              </a:rPr>
              <a:t>Usedlost č. p. 17.</a:t>
            </a:r>
            <a:endParaRPr lang="cs-CZ" sz="3200" b="1" dirty="0">
              <a:solidFill>
                <a:srgbClr val="FF0000"/>
              </a:solidFill>
            </a:endParaRPr>
          </a:p>
        </p:txBody>
      </p:sp>
      <p:pic>
        <p:nvPicPr>
          <p:cNvPr id="5" name="Zástupný symbol pro obsah 4" descr="Mapa_12.jpg"/>
          <p:cNvPicPr>
            <a:picLocks noGrp="1" noChangeAspect="1"/>
          </p:cNvPicPr>
          <p:nvPr>
            <p:ph idx="1"/>
          </p:nvPr>
        </p:nvPicPr>
        <p:blipFill>
          <a:blip r:embed="rId2" cstate="print"/>
          <a:stretch>
            <a:fillRect/>
          </a:stretch>
        </p:blipFill>
        <p:spPr>
          <a:xfrm>
            <a:off x="539552" y="908720"/>
            <a:ext cx="8077312" cy="5332930"/>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66</a:t>
            </a:fld>
            <a:endParaRPr lang="cs-CZ"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Autofit/>
          </a:bodyPr>
          <a:lstStyle/>
          <a:p>
            <a:r>
              <a:rPr lang="cs-CZ" sz="2400" b="1" dirty="0" smtClean="0">
                <a:solidFill>
                  <a:srgbClr val="FF0000"/>
                </a:solidFill>
              </a:rPr>
              <a:t>Usedlost č. p. 17.</a:t>
            </a:r>
            <a:r>
              <a:rPr lang="cs-CZ" sz="2400" dirty="0" smtClean="0">
                <a:solidFill>
                  <a:srgbClr val="FF0000"/>
                </a:solidFill>
              </a:rPr>
              <a:t/>
            </a:r>
            <a:br>
              <a:rPr lang="cs-CZ" sz="2400" dirty="0" smtClean="0">
                <a:solidFill>
                  <a:srgbClr val="FF0000"/>
                </a:solidFill>
              </a:rPr>
            </a:br>
            <a:endParaRPr lang="cs-CZ" sz="2400" dirty="0">
              <a:solidFill>
                <a:srgbClr val="FF0000"/>
              </a:solidFill>
            </a:endParaRPr>
          </a:p>
        </p:txBody>
      </p:sp>
      <p:sp>
        <p:nvSpPr>
          <p:cNvPr id="3" name="Zástupný symbol pro obsah 2"/>
          <p:cNvSpPr>
            <a:spLocks noGrp="1"/>
          </p:cNvSpPr>
          <p:nvPr>
            <p:ph idx="1"/>
          </p:nvPr>
        </p:nvSpPr>
        <p:spPr>
          <a:xfrm>
            <a:off x="457200" y="908720"/>
            <a:ext cx="8229600" cy="5949280"/>
          </a:xfrm>
        </p:spPr>
        <p:txBody>
          <a:bodyPr>
            <a:normAutofit fontScale="40000" lnSpcReduction="20000"/>
          </a:bodyPr>
          <a:lstStyle/>
          <a:p>
            <a:pPr algn="just"/>
            <a:r>
              <a:rPr lang="cs-CZ" sz="5000" b="1" dirty="0" smtClean="0"/>
              <a:t>1809</a:t>
            </a:r>
            <a:r>
              <a:rPr lang="cs-CZ" sz="5000" b="1" i="1" dirty="0" smtClean="0"/>
              <a:t> </a:t>
            </a:r>
            <a:r>
              <a:rPr lang="cs-CZ" sz="5000" b="1" dirty="0" smtClean="0"/>
              <a:t>- </a:t>
            </a:r>
            <a:r>
              <a:rPr lang="cs-CZ" sz="5000" dirty="0" smtClean="0"/>
              <a:t>byl vystavěn nový dům č. p. 17 na polovici usedlosti č. p. 12. Postavil </a:t>
            </a:r>
            <a:r>
              <a:rPr lang="cs-CZ" sz="5000" b="1" dirty="0" smtClean="0"/>
              <a:t>Jakub Máša </a:t>
            </a:r>
            <a:r>
              <a:rPr lang="cs-CZ" sz="5000" dirty="0" smtClean="0"/>
              <a:t>(*Úročnice 5), </a:t>
            </a:r>
            <a:r>
              <a:rPr lang="cs-CZ" sz="5000" i="1" dirty="0" smtClean="0"/>
              <a:t>při usedlosti č. p. 17 bylo 21 jiter 1117</a:t>
            </a:r>
            <a:r>
              <a:rPr lang="cs-CZ" sz="5000" i="1" baseline="30000" dirty="0" smtClean="0"/>
              <a:t>00</a:t>
            </a:r>
            <a:r>
              <a:rPr lang="cs-CZ" sz="5000" i="1" dirty="0" smtClean="0"/>
              <a:t> polí, 2 jitra 300</a:t>
            </a:r>
            <a:r>
              <a:rPr lang="cs-CZ" sz="5000" i="1" baseline="30000" dirty="0" smtClean="0"/>
              <a:t>00</a:t>
            </a:r>
            <a:r>
              <a:rPr lang="cs-CZ" sz="5000" i="1" dirty="0" smtClean="0"/>
              <a:t> luk a zahrad.</a:t>
            </a:r>
          </a:p>
          <a:p>
            <a:pPr algn="just"/>
            <a:r>
              <a:rPr lang="cs-CZ" sz="5000" b="1" dirty="0" smtClean="0"/>
              <a:t>1812 - </a:t>
            </a:r>
            <a:r>
              <a:rPr lang="cs-CZ" sz="5000" dirty="0" smtClean="0"/>
              <a:t>převzal usedlost zeť </a:t>
            </a:r>
            <a:r>
              <a:rPr lang="cs-CZ" sz="5000" b="1" dirty="0" smtClean="0"/>
              <a:t>Tomáš Vlček</a:t>
            </a:r>
            <a:r>
              <a:rPr lang="cs-CZ" sz="5000" dirty="0" smtClean="0"/>
              <a:t>, půlsedlák, </a:t>
            </a:r>
            <a:r>
              <a:rPr lang="cs-CZ" sz="5000" i="1" dirty="0" smtClean="0"/>
              <a:t>v ceně 417 zl</a:t>
            </a:r>
            <a:r>
              <a:rPr lang="cs-CZ" sz="5000" dirty="0" smtClean="0"/>
              <a:t>., měl jeho dceru </a:t>
            </a:r>
            <a:r>
              <a:rPr lang="cs-CZ" sz="5000" b="1" dirty="0" smtClean="0">
                <a:solidFill>
                  <a:srgbClr val="92D050"/>
                </a:solidFill>
              </a:rPr>
              <a:t>Kateřinu Mášovou </a:t>
            </a:r>
            <a:r>
              <a:rPr lang="cs-CZ" sz="5000" dirty="0" smtClean="0"/>
              <a:t>za manželku, děti Matěj, Václav, Jakub a Mariana.</a:t>
            </a:r>
          </a:p>
          <a:p>
            <a:pPr algn="just"/>
            <a:r>
              <a:rPr lang="cs-CZ" sz="5000" b="1" dirty="0" smtClean="0"/>
              <a:t>1845 - </a:t>
            </a:r>
            <a:r>
              <a:rPr lang="cs-CZ" sz="5000" dirty="0" smtClean="0"/>
              <a:t>převzal </a:t>
            </a:r>
            <a:r>
              <a:rPr lang="cs-CZ" sz="5000" b="1" dirty="0" smtClean="0"/>
              <a:t>Matěj Vlček</a:t>
            </a:r>
            <a:r>
              <a:rPr lang="cs-CZ" sz="5000" dirty="0" smtClean="0"/>
              <a:t>, půlsedlák, </a:t>
            </a:r>
            <a:r>
              <a:rPr lang="cs-CZ" sz="5000" i="1" dirty="0" smtClean="0"/>
              <a:t>v ceně 245 zl. 35 kr. stř., 1 klisnu, vůz, pluh a brány.</a:t>
            </a:r>
            <a:r>
              <a:rPr lang="cs-CZ" sz="5000" dirty="0" smtClean="0"/>
              <a:t> Manželka Mariána Kohoutová z Bukovan 20 ,děti Jan (za Kateřinu Zoulovou), Josef, Kateřina (za Františka Hubínka) a Barbora.</a:t>
            </a:r>
          </a:p>
          <a:p>
            <a:pPr algn="just"/>
            <a:r>
              <a:rPr lang="cs-CZ" sz="5000" b="1" dirty="0" smtClean="0"/>
              <a:t>Syn Jan</a:t>
            </a:r>
            <a:r>
              <a:rPr lang="cs-CZ" sz="5000" dirty="0" smtClean="0"/>
              <a:t> </a:t>
            </a:r>
            <a:r>
              <a:rPr lang="cs-CZ" sz="5000" b="1" dirty="0" smtClean="0"/>
              <a:t>Vlček</a:t>
            </a:r>
            <a:r>
              <a:rPr lang="cs-CZ" sz="5000" dirty="0" smtClean="0"/>
              <a:t> se oženil - převzal společně s </a:t>
            </a:r>
            <a:r>
              <a:rPr lang="cs-CZ" sz="5000" b="1" dirty="0" smtClean="0"/>
              <a:t>Kateřinou Zoulovou</a:t>
            </a:r>
            <a:r>
              <a:rPr lang="cs-CZ" sz="5000" dirty="0" smtClean="0"/>
              <a:t>, </a:t>
            </a:r>
            <a:r>
              <a:rPr lang="cs-CZ" sz="5000" i="1" dirty="0" smtClean="0"/>
              <a:t>v ceně 2600 zl.</a:t>
            </a:r>
            <a:endParaRPr lang="cs-CZ" sz="5000" dirty="0" smtClean="0"/>
          </a:p>
          <a:p>
            <a:pPr algn="just"/>
            <a:r>
              <a:rPr lang="cs-CZ" sz="5000" dirty="0" smtClean="0"/>
              <a:t>1857 - </a:t>
            </a:r>
            <a:r>
              <a:rPr lang="cs-CZ" sz="5000" dirty="0" smtClean="0">
                <a:solidFill>
                  <a:srgbClr val="92D050"/>
                </a:solidFill>
              </a:rPr>
              <a:t>Jan Vašák, krejčí z Úročnice 17</a:t>
            </a:r>
            <a:r>
              <a:rPr lang="cs-CZ" sz="5000" dirty="0" smtClean="0"/>
              <a:t> a Kateřina Kohoutová, děti Josef, Jan.</a:t>
            </a:r>
          </a:p>
          <a:p>
            <a:pPr algn="just"/>
            <a:r>
              <a:rPr lang="cs-CZ" sz="5000" dirty="0" smtClean="0"/>
              <a:t>1859 - Jan Kříž, nádeník z Úročnice 17, otec Jozef Kříž, nádeník z Úročnice 14, matka </a:t>
            </a:r>
            <a:r>
              <a:rPr lang="cs-CZ" sz="5000" dirty="0" smtClean="0">
                <a:solidFill>
                  <a:srgbClr val="92D050"/>
                </a:solidFill>
              </a:rPr>
              <a:t>Marie Havelková z Úročnice 2</a:t>
            </a:r>
            <a:r>
              <a:rPr lang="cs-CZ" sz="5000" dirty="0" smtClean="0"/>
              <a:t>; matka Maria Klenovcová, otec Václav Klenovec, nádeník z Úročnice 3, matka </a:t>
            </a:r>
            <a:r>
              <a:rPr lang="cs-CZ" sz="5000" dirty="0" smtClean="0">
                <a:solidFill>
                  <a:srgbClr val="92D050"/>
                </a:solidFill>
              </a:rPr>
              <a:t>Marie Žabová z Úročnice 15</a:t>
            </a:r>
            <a:r>
              <a:rPr lang="cs-CZ" sz="5000" dirty="0" smtClean="0"/>
              <a:t>). Děti Jozef.</a:t>
            </a:r>
          </a:p>
          <a:p>
            <a:pPr algn="just"/>
            <a:r>
              <a:rPr lang="cs-CZ" sz="5000" dirty="0" smtClean="0"/>
              <a:t>1864 - ∞Jan Vlček a Kateřina Zoulová (otec Vojtěch Zoula, rolník ze Zbožnice 1, matka </a:t>
            </a:r>
            <a:r>
              <a:rPr lang="cs-CZ" sz="5000" dirty="0" smtClean="0">
                <a:solidFill>
                  <a:srgbClr val="92D050"/>
                </a:solidFill>
              </a:rPr>
              <a:t>Kateřina Škoulová z Úročnice 19 (9</a:t>
            </a:r>
            <a:r>
              <a:rPr lang="cs-CZ" sz="5000" dirty="0" smtClean="0"/>
              <a:t>).</a:t>
            </a:r>
          </a:p>
          <a:p>
            <a:pPr algn="just"/>
            <a:r>
              <a:rPr lang="cs-CZ" sz="5000" dirty="0" smtClean="0"/>
              <a:t>1864 - ∞Kateřina Vlčková a František Hubínek, domkář </a:t>
            </a:r>
            <a:r>
              <a:rPr lang="cs-CZ" sz="5000" dirty="0" smtClean="0">
                <a:solidFill>
                  <a:srgbClr val="92D050"/>
                </a:solidFill>
              </a:rPr>
              <a:t>z Úročnice 5 </a:t>
            </a:r>
            <a:r>
              <a:rPr lang="cs-CZ" sz="5000" dirty="0" smtClean="0"/>
              <a:t>(otec Josef Hubínek rolník z Krusičan 5, matka Lidmila Matoušková z Krusičan 5).</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67</a:t>
            </a:fld>
            <a:endParaRPr lang="cs-CZ"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dirty="0" smtClean="0">
                <a:solidFill>
                  <a:srgbClr val="FF0000"/>
                </a:solidFill>
              </a:rPr>
              <a:t>Pokračování č. p. 17.</a:t>
            </a:r>
            <a:endParaRPr lang="cs-CZ" sz="1800" dirty="0">
              <a:solidFill>
                <a:srgbClr val="FF0000"/>
              </a:solidFill>
            </a:endParaRPr>
          </a:p>
        </p:txBody>
      </p:sp>
      <p:sp>
        <p:nvSpPr>
          <p:cNvPr id="3" name="Zástupný symbol pro obsah 2"/>
          <p:cNvSpPr>
            <a:spLocks noGrp="1"/>
          </p:cNvSpPr>
          <p:nvPr>
            <p:ph idx="1"/>
          </p:nvPr>
        </p:nvSpPr>
        <p:spPr>
          <a:xfrm>
            <a:off x="457200" y="836712"/>
            <a:ext cx="8229600" cy="5289451"/>
          </a:xfrm>
        </p:spPr>
        <p:txBody>
          <a:bodyPr>
            <a:normAutofit fontScale="55000" lnSpcReduction="20000"/>
          </a:bodyPr>
          <a:lstStyle/>
          <a:p>
            <a:pPr algn="just"/>
            <a:r>
              <a:rPr lang="cs-CZ" sz="3500" dirty="0" smtClean="0"/>
              <a:t>1870 - ∞Barbora Vlčkova (dcera výminkáře Matěje Vlčka, z Úročnice) a </a:t>
            </a:r>
            <a:r>
              <a:rPr lang="cs-CZ" sz="3500" dirty="0" smtClean="0">
                <a:solidFill>
                  <a:srgbClr val="92D050"/>
                </a:solidFill>
              </a:rPr>
              <a:t>Vácslav Štěpán, chalupník z Úročnice 6)</a:t>
            </a:r>
            <a:r>
              <a:rPr lang="cs-CZ" sz="3500" dirty="0" smtClean="0"/>
              <a:t>. </a:t>
            </a:r>
          </a:p>
          <a:p>
            <a:pPr algn="just"/>
            <a:r>
              <a:rPr lang="cs-CZ" sz="3500" b="1" dirty="0" smtClean="0"/>
              <a:t>1871 -  </a:t>
            </a:r>
            <a:r>
              <a:rPr lang="cs-CZ" sz="3500" dirty="0" smtClean="0"/>
              <a:t>usedlost v dražbě prodána a vydražili ji manželé </a:t>
            </a:r>
            <a:r>
              <a:rPr lang="cs-CZ" sz="3500" b="1" dirty="0" smtClean="0"/>
              <a:t>Vojtěch Žižka a Marie Pešánová </a:t>
            </a:r>
            <a:r>
              <a:rPr lang="cs-CZ" sz="3500" dirty="0" smtClean="0"/>
              <a:t>z </a:t>
            </a:r>
            <a:r>
              <a:rPr lang="cs-CZ" sz="3500" dirty="0" smtClean="0">
                <a:solidFill>
                  <a:srgbClr val="92D050"/>
                </a:solidFill>
              </a:rPr>
              <a:t>Úročnice 11 </a:t>
            </a:r>
            <a:r>
              <a:rPr lang="cs-CZ" sz="3500" dirty="0" smtClean="0"/>
              <a:t>a </a:t>
            </a:r>
            <a:r>
              <a:rPr lang="cs-CZ" sz="3500" b="1" dirty="0" smtClean="0"/>
              <a:t>Václav Kočí</a:t>
            </a:r>
            <a:r>
              <a:rPr lang="cs-CZ" sz="3500" dirty="0" smtClean="0"/>
              <a:t> (z č. p. 14, </a:t>
            </a:r>
            <a:r>
              <a:rPr lang="cs-CZ" sz="3500" i="1" dirty="0" smtClean="0"/>
              <a:t>převzal část pozemků</a:t>
            </a:r>
            <a:r>
              <a:rPr lang="cs-CZ" sz="3500" dirty="0" smtClean="0"/>
              <a:t>), stavení převzali manželé Vojtěch a Marie Žižkovi. Děti Marie, Anna, Barbora.</a:t>
            </a:r>
          </a:p>
          <a:p>
            <a:pPr algn="just"/>
            <a:r>
              <a:rPr lang="cs-CZ" sz="3500" b="1" dirty="0" smtClean="0"/>
              <a:t>1879 - </a:t>
            </a:r>
            <a:r>
              <a:rPr lang="cs-CZ" sz="3500" dirty="0" smtClean="0"/>
              <a:t>zdědil polovici usedlosti po své manželce </a:t>
            </a:r>
            <a:r>
              <a:rPr lang="cs-CZ" sz="3500" b="1" dirty="0" smtClean="0"/>
              <a:t>Vojtěch Žižka.</a:t>
            </a:r>
            <a:endParaRPr lang="cs-CZ" sz="3500" dirty="0" smtClean="0"/>
          </a:p>
          <a:p>
            <a:pPr algn="just"/>
            <a:r>
              <a:rPr lang="cs-CZ" sz="3500" dirty="0" smtClean="0"/>
              <a:t>1879 - ∞Marie Žižková a Václav Franěk (otec </a:t>
            </a:r>
            <a:r>
              <a:rPr lang="cs-CZ" sz="3500" dirty="0" smtClean="0">
                <a:solidFill>
                  <a:srgbClr val="92D050"/>
                </a:solidFill>
              </a:rPr>
              <a:t>Jan Franěk</a:t>
            </a:r>
            <a:r>
              <a:rPr lang="cs-CZ" sz="3500" dirty="0" smtClean="0"/>
              <a:t>, hospodský z </a:t>
            </a:r>
            <a:r>
              <a:rPr lang="cs-CZ" sz="3500" dirty="0" smtClean="0">
                <a:solidFill>
                  <a:srgbClr val="92D050"/>
                </a:solidFill>
              </a:rPr>
              <a:t>Úročnice 22</a:t>
            </a:r>
            <a:r>
              <a:rPr lang="cs-CZ" sz="3500" dirty="0" smtClean="0"/>
              <a:t>, matka </a:t>
            </a:r>
            <a:r>
              <a:rPr lang="cs-CZ" sz="3500" dirty="0" smtClean="0">
                <a:solidFill>
                  <a:srgbClr val="92D050"/>
                </a:solidFill>
              </a:rPr>
              <a:t>Marie Havelková z Úročnice 2</a:t>
            </a:r>
            <a:r>
              <a:rPr lang="cs-CZ" sz="3500" dirty="0" smtClean="0"/>
              <a:t>).</a:t>
            </a:r>
          </a:p>
          <a:p>
            <a:pPr algn="just"/>
            <a:r>
              <a:rPr lang="cs-CZ" sz="3500" dirty="0" smtClean="0"/>
              <a:t>1885 - ∞Anna Žižková a František Jeřábek, domkář z Pyšel.</a:t>
            </a:r>
          </a:p>
          <a:p>
            <a:pPr algn="just"/>
            <a:r>
              <a:rPr lang="cs-CZ" sz="3500" b="1" dirty="0" smtClean="0"/>
              <a:t>1894 - </a:t>
            </a:r>
            <a:r>
              <a:rPr lang="cs-CZ" sz="3500" dirty="0" smtClean="0"/>
              <a:t>usedlost byla znovu v dražbě prodána a vydražila ji </a:t>
            </a:r>
            <a:r>
              <a:rPr lang="cs-CZ" sz="3500" b="1" dirty="0" smtClean="0"/>
              <a:t>Barbora Žižková.</a:t>
            </a:r>
            <a:endParaRPr lang="cs-CZ" sz="3500" dirty="0" smtClean="0"/>
          </a:p>
          <a:p>
            <a:pPr algn="just"/>
            <a:r>
              <a:rPr lang="cs-CZ" sz="3500" b="1" dirty="0" smtClean="0"/>
              <a:t>1905 - </a:t>
            </a:r>
            <a:r>
              <a:rPr lang="cs-CZ" sz="3500" dirty="0" smtClean="0"/>
              <a:t>koupili usedlost manželé </a:t>
            </a:r>
            <a:r>
              <a:rPr lang="cs-CZ" sz="3500" b="1" dirty="0" smtClean="0"/>
              <a:t>Josef a Františka Klenovcovi. </a:t>
            </a:r>
            <a:r>
              <a:rPr lang="cs-CZ" sz="3500" dirty="0" smtClean="0"/>
              <a:t>Děti Antonie Barbora, Růžena Barbora, Josef.</a:t>
            </a:r>
          </a:p>
          <a:p>
            <a:pPr algn="just"/>
            <a:r>
              <a:rPr lang="cs-CZ" sz="3500" dirty="0" smtClean="0"/>
              <a:t>1920 </a:t>
            </a:r>
            <a:r>
              <a:rPr lang="cs-CZ" sz="3500" b="1" dirty="0" smtClean="0"/>
              <a:t>- František Řehák</a:t>
            </a:r>
            <a:r>
              <a:rPr lang="cs-CZ" sz="3500" dirty="0" smtClean="0"/>
              <a:t>, syn rolníka, *1900 Úročnice, svobodný, činný člen SDH.</a:t>
            </a:r>
          </a:p>
          <a:p>
            <a:pPr algn="just"/>
            <a:r>
              <a:rPr lang="cs-CZ" sz="3500" dirty="0" smtClean="0"/>
              <a:t>1923 - zakládající člen divadelního spolku Komenský a režisér, František Řehák. Děti Jiří Josef, Věra Marie.</a:t>
            </a:r>
          </a:p>
          <a:p>
            <a:pPr algn="just"/>
            <a:r>
              <a:rPr lang="cs-CZ" sz="3500" dirty="0" smtClean="0"/>
              <a:t>1940 - František Řehák, rolník, SDH.</a:t>
            </a:r>
          </a:p>
          <a:p>
            <a:pPr algn="just"/>
            <a:r>
              <a:rPr lang="cs-CZ" sz="3500" b="1" dirty="0" smtClean="0"/>
              <a:t>1943 - František Řehák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68</a:t>
            </a:fld>
            <a:endParaRPr lang="cs-CZ"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fontScale="90000"/>
          </a:bodyPr>
          <a:lstStyle/>
          <a:p>
            <a:r>
              <a:rPr lang="cs-CZ" b="1" dirty="0" smtClean="0">
                <a:solidFill>
                  <a:srgbClr val="FF0000"/>
                </a:solidFill>
              </a:rPr>
              <a:t>Usedlost č. p. 18.</a:t>
            </a:r>
            <a:endParaRPr lang="cs-CZ" b="1"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69</a:t>
            </a:fld>
            <a:endParaRPr lang="cs-CZ" dirty="0"/>
          </a:p>
        </p:txBody>
      </p:sp>
      <p:pic>
        <p:nvPicPr>
          <p:cNvPr id="7" name="Zástupný symbol pro obsah 4" descr="Mapa_3.jpg"/>
          <p:cNvPicPr>
            <a:picLocks noGrp="1" noChangeAspect="1"/>
          </p:cNvPicPr>
          <p:nvPr>
            <p:ph idx="1"/>
          </p:nvPr>
        </p:nvPicPr>
        <p:blipFill>
          <a:blip r:embed="rId2" cstate="print"/>
          <a:stretch>
            <a:fillRect/>
          </a:stretch>
        </p:blipFill>
        <p:spPr>
          <a:xfrm>
            <a:off x="857224" y="1193106"/>
            <a:ext cx="7500990" cy="5361686"/>
          </a:xfr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Autofit/>
          </a:bodyPr>
          <a:lstStyle/>
          <a:p>
            <a:r>
              <a:rPr lang="cs-CZ" sz="2400" b="1" dirty="0" smtClean="0">
                <a:solidFill>
                  <a:srgbClr val="FF0000"/>
                </a:solidFill>
              </a:rPr>
              <a:t>Usedlost č. p. 18.</a:t>
            </a:r>
            <a:r>
              <a:rPr lang="cs-CZ" sz="2400" dirty="0" smtClean="0">
                <a:solidFill>
                  <a:srgbClr val="FF0000"/>
                </a:solidFill>
              </a:rPr>
              <a:t/>
            </a:r>
            <a:br>
              <a:rPr lang="cs-CZ" sz="2400" dirty="0" smtClean="0">
                <a:solidFill>
                  <a:srgbClr val="FF0000"/>
                </a:solidFill>
              </a:rPr>
            </a:br>
            <a:endParaRPr lang="cs-CZ" sz="2400" dirty="0">
              <a:solidFill>
                <a:srgbClr val="FF0000"/>
              </a:solidFill>
            </a:endParaRPr>
          </a:p>
        </p:txBody>
      </p:sp>
      <p:sp>
        <p:nvSpPr>
          <p:cNvPr id="3" name="Zástupný symbol pro obsah 2"/>
          <p:cNvSpPr>
            <a:spLocks noGrp="1"/>
          </p:cNvSpPr>
          <p:nvPr>
            <p:ph idx="1"/>
          </p:nvPr>
        </p:nvSpPr>
        <p:spPr>
          <a:xfrm>
            <a:off x="539552" y="836712"/>
            <a:ext cx="8229600" cy="6237312"/>
          </a:xfrm>
        </p:spPr>
        <p:txBody>
          <a:bodyPr>
            <a:normAutofit fontScale="55000" lnSpcReduction="20000"/>
          </a:bodyPr>
          <a:lstStyle/>
          <a:p>
            <a:pPr algn="just"/>
            <a:r>
              <a:rPr lang="cs-CZ" sz="3800" b="1" dirty="0" smtClean="0"/>
              <a:t>1800 - Václav Havelka </a:t>
            </a:r>
            <a:r>
              <a:rPr lang="cs-CZ" sz="3800" dirty="0" smtClean="0"/>
              <a:t>vystavěl si při usedlosti č. p. 3 podružskou chalupu, bez pozemků. Děti Vít, Václav, Dorota, Mariana a Anna. </a:t>
            </a:r>
          </a:p>
          <a:p>
            <a:pPr algn="just"/>
            <a:r>
              <a:rPr lang="cs-CZ" sz="3800" dirty="0" smtClean="0"/>
              <a:t>1807 - Václav Havelka zemřel, při projednávání pozůstalosti se na chalupu zapomnělo. Děti Anna, Jan, Marie, Kateřina, František, Vácslav, Marie Anna (za </a:t>
            </a:r>
            <a:r>
              <a:rPr lang="cs-CZ" sz="3800" dirty="0" smtClean="0">
                <a:solidFill>
                  <a:srgbClr val="92D050"/>
                </a:solidFill>
              </a:rPr>
              <a:t>Antonína Micku, čeledín z Úročnice 18</a:t>
            </a:r>
            <a:r>
              <a:rPr lang="cs-CZ" sz="3800" dirty="0" smtClean="0"/>
              <a:t>), Barbora (za </a:t>
            </a:r>
            <a:r>
              <a:rPr lang="cs-CZ" sz="3800" dirty="0" smtClean="0">
                <a:solidFill>
                  <a:srgbClr val="92D050"/>
                </a:solidFill>
              </a:rPr>
              <a:t>Jan Svoboda, čeledín z Úročnice 18</a:t>
            </a:r>
            <a:r>
              <a:rPr lang="cs-CZ" sz="3800" dirty="0" smtClean="0"/>
              <a:t>) a Matěj a Josef.</a:t>
            </a:r>
          </a:p>
          <a:p>
            <a:pPr algn="just"/>
            <a:r>
              <a:rPr lang="cs-CZ" sz="3800" b="1" dirty="0" smtClean="0"/>
              <a:t>1809 - ∞Vít Havelka</a:t>
            </a:r>
            <a:r>
              <a:rPr lang="cs-CZ" sz="3800" dirty="0" smtClean="0"/>
              <a:t>, *1784 Úročnice 3 (otec Václav Havelka z Úročnice 3, matka Marie Fraňková) a Marie Kundrátová z Jírovic 5. </a:t>
            </a:r>
          </a:p>
          <a:p>
            <a:pPr algn="just"/>
            <a:r>
              <a:rPr lang="cs-CZ" sz="3800" b="1" dirty="0" smtClean="0"/>
              <a:t>1816 </a:t>
            </a:r>
            <a:r>
              <a:rPr lang="cs-CZ" sz="3800" dirty="0" smtClean="0"/>
              <a:t>- dodatečné projednání pozůstalosti, převzal jí syn </a:t>
            </a:r>
            <a:r>
              <a:rPr lang="cs-CZ" sz="3800" b="1" dirty="0" smtClean="0"/>
              <a:t>Vít Havelka</a:t>
            </a:r>
            <a:r>
              <a:rPr lang="cs-CZ" sz="3800" dirty="0" smtClean="0"/>
              <a:t>, domkář, </a:t>
            </a:r>
            <a:r>
              <a:rPr lang="cs-CZ" sz="3800" i="1" dirty="0" smtClean="0"/>
              <a:t>v ceně 37 zl. 62 kr.</a:t>
            </a:r>
            <a:r>
              <a:rPr lang="cs-CZ" sz="3800" dirty="0" smtClean="0"/>
              <a:t> Děti František, Marie Anna (za Micku, podruh z Ú 18) a Barbora (za Svobodu, čeledín z Ú).</a:t>
            </a:r>
          </a:p>
          <a:p>
            <a:pPr algn="just"/>
            <a:r>
              <a:rPr lang="cs-CZ" sz="3800" b="1" dirty="0" smtClean="0"/>
              <a:t>1838 - ∞František Havelka</a:t>
            </a:r>
            <a:r>
              <a:rPr lang="cs-CZ" sz="3800" dirty="0" smtClean="0"/>
              <a:t> a Anna Žabová (otec </a:t>
            </a:r>
            <a:r>
              <a:rPr lang="cs-CZ" sz="3800" dirty="0" smtClean="0">
                <a:solidFill>
                  <a:srgbClr val="92D050"/>
                </a:solidFill>
              </a:rPr>
              <a:t>Václav Žaba z Úročnice 8</a:t>
            </a:r>
            <a:r>
              <a:rPr lang="cs-CZ" sz="3800" dirty="0" smtClean="0"/>
              <a:t>). Děti Anna, František, Vácslav, Kateřina (za Holuba), Marie, Barbora (za Šmejkala), Marie, František, Jozef a Maria (za Brzybohatého).</a:t>
            </a:r>
          </a:p>
          <a:p>
            <a:pPr algn="just"/>
            <a:r>
              <a:rPr lang="cs-CZ" sz="3800" dirty="0" smtClean="0"/>
              <a:t>1838 – </a:t>
            </a:r>
            <a:r>
              <a:rPr lang="cs-CZ" sz="3800" dirty="0" smtClean="0">
                <a:solidFill>
                  <a:srgbClr val="0070C0"/>
                </a:solidFill>
              </a:rPr>
              <a:t>připomíná se porodní bába Marie Havelková z Úročnice 18.</a:t>
            </a:r>
          </a:p>
          <a:p>
            <a:pPr algn="just"/>
            <a:r>
              <a:rPr lang="cs-CZ" sz="3800" b="1" dirty="0" smtClean="0"/>
              <a:t>1839 - převzal usedlost syn František </a:t>
            </a:r>
            <a:r>
              <a:rPr lang="cs-CZ" sz="3800" dirty="0" smtClean="0"/>
              <a:t>s manželkou </a:t>
            </a:r>
            <a:r>
              <a:rPr lang="cs-CZ" sz="3800" b="1" dirty="0" smtClean="0"/>
              <a:t>Annou Žabovou</a:t>
            </a:r>
            <a:r>
              <a:rPr lang="cs-CZ" sz="3800" i="1" dirty="0" smtClean="0"/>
              <a:t>, v ceně 80 zl. stř. </a:t>
            </a:r>
            <a:endParaRPr lang="cs-CZ" sz="3800" dirty="0" smtClean="0"/>
          </a:p>
          <a:p>
            <a:pPr algn="just"/>
            <a:r>
              <a:rPr lang="cs-CZ" sz="3800" dirty="0" smtClean="0"/>
              <a:t>1854 - Matěj Havelka, podruh z Ú 18, manželka Alžběta Vnoučková. Syn Jozef, Maria.</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70</a:t>
            </a:fld>
            <a:endParaRPr lang="cs-CZ"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a:bodyPr>
          <a:lstStyle/>
          <a:p>
            <a:pPr algn="r"/>
            <a:r>
              <a:rPr lang="cs-CZ" sz="1800" dirty="0" smtClean="0">
                <a:solidFill>
                  <a:srgbClr val="FF0000"/>
                </a:solidFill>
              </a:rPr>
              <a:t>Pokračování č. p. 18.</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021288"/>
          </a:xfrm>
        </p:spPr>
        <p:txBody>
          <a:bodyPr>
            <a:normAutofit fontScale="85000" lnSpcReduction="20000"/>
          </a:bodyPr>
          <a:lstStyle/>
          <a:p>
            <a:pPr algn="just"/>
            <a:r>
              <a:rPr lang="cs-CZ" sz="2600" dirty="0" smtClean="0"/>
              <a:t>1861 - ∞Kateřina Havelková a Matěj Holub, nádeník z Libče 2. Syn František.</a:t>
            </a:r>
          </a:p>
          <a:p>
            <a:pPr algn="just"/>
            <a:r>
              <a:rPr lang="cs-CZ" sz="2600" dirty="0" smtClean="0"/>
              <a:t>1863 - ∞Barbora Havelková a František Šmejkal (nádeník z Břežan 40).</a:t>
            </a:r>
          </a:p>
          <a:p>
            <a:pPr algn="just"/>
            <a:r>
              <a:rPr lang="cs-CZ" sz="2600" b="1" dirty="0" smtClean="0"/>
              <a:t>1880 </a:t>
            </a:r>
            <a:r>
              <a:rPr lang="cs-CZ" sz="2600" dirty="0" smtClean="0"/>
              <a:t>- převzal  syn </a:t>
            </a:r>
            <a:r>
              <a:rPr lang="cs-CZ" sz="2600" b="1" dirty="0" smtClean="0"/>
              <a:t>Václav Havelka</a:t>
            </a:r>
            <a:r>
              <a:rPr lang="cs-CZ" sz="2600" dirty="0" smtClean="0"/>
              <a:t> s manželkou Kateřinou Kubáskovou. Děti Jan Nepomuk, Vácslav, František, Anna, Antonín a Vincenc.</a:t>
            </a:r>
          </a:p>
          <a:p>
            <a:pPr algn="just"/>
            <a:r>
              <a:rPr lang="cs-CZ" sz="2600" dirty="0" smtClean="0"/>
              <a:t>1881 - ∞Marie Havelková a Josef Brzybohatý, mlynářský tovaryš v Plíhalově mlýně.</a:t>
            </a:r>
          </a:p>
          <a:p>
            <a:pPr algn="just"/>
            <a:r>
              <a:rPr lang="cs-CZ" sz="2600" b="1" dirty="0" smtClean="0"/>
              <a:t>1897 – </a:t>
            </a:r>
            <a:r>
              <a:rPr lang="cs-CZ" sz="2600" dirty="0" smtClean="0"/>
              <a:t>převzal syn </a:t>
            </a:r>
            <a:r>
              <a:rPr lang="cs-CZ" sz="2600" b="1" dirty="0" smtClean="0"/>
              <a:t>František </a:t>
            </a:r>
            <a:r>
              <a:rPr lang="cs-CZ" sz="2600" dirty="0" smtClean="0"/>
              <a:t>s manželkou Annou rozenou Fulínovou, *Tisem 19. Děti Jan, Josef, Marie (za </a:t>
            </a:r>
            <a:r>
              <a:rPr lang="cs-CZ" sz="2600" dirty="0" smtClean="0">
                <a:solidFill>
                  <a:srgbClr val="92D050"/>
                </a:solidFill>
              </a:rPr>
              <a:t>Čeňka Havelku</a:t>
            </a:r>
            <a:r>
              <a:rPr lang="cs-CZ" sz="2600" dirty="0" smtClean="0"/>
              <a:t>), František, Anežka, Anna a Václav.</a:t>
            </a:r>
          </a:p>
          <a:p>
            <a:pPr algn="just"/>
            <a:r>
              <a:rPr lang="cs-CZ" sz="2600" dirty="0" smtClean="0"/>
              <a:t>1908 - </a:t>
            </a:r>
            <a:r>
              <a:rPr lang="cs-CZ" sz="2600" b="1" dirty="0" smtClean="0"/>
              <a:t>Jan Havelka</a:t>
            </a:r>
            <a:r>
              <a:rPr lang="cs-CZ" sz="2600" dirty="0" smtClean="0"/>
              <a:t>, zakládající činný člen SDH.</a:t>
            </a:r>
          </a:p>
          <a:p>
            <a:pPr algn="just"/>
            <a:r>
              <a:rPr lang="cs-CZ" sz="2600" dirty="0" smtClean="0"/>
              <a:t>1923 – zakládající člen spolku Komenský, Jan Havelka, jednatel.</a:t>
            </a:r>
          </a:p>
          <a:p>
            <a:pPr algn="just"/>
            <a:r>
              <a:rPr lang="cs-CZ" sz="2600" dirty="0" smtClean="0"/>
              <a:t>1927 - ∞Jan Havelka a </a:t>
            </a:r>
            <a:r>
              <a:rPr lang="cs-CZ" sz="2600" dirty="0" smtClean="0">
                <a:solidFill>
                  <a:srgbClr val="92D050"/>
                </a:solidFill>
              </a:rPr>
              <a:t>Marie Kaprálková z Úročnice 14</a:t>
            </a:r>
            <a:r>
              <a:rPr lang="cs-CZ" sz="2600" dirty="0" smtClean="0"/>
              <a:t>. Děti Stanislav a Jan.</a:t>
            </a:r>
          </a:p>
          <a:p>
            <a:pPr algn="just"/>
            <a:r>
              <a:rPr lang="cs-CZ" sz="2600" b="1" dirty="0" smtClean="0"/>
              <a:t>1939 - Jan Havelka</a:t>
            </a:r>
            <a:r>
              <a:rPr lang="cs-CZ" sz="2600" dirty="0" smtClean="0"/>
              <a:t>, rolník, člen SDH.</a:t>
            </a:r>
          </a:p>
          <a:p>
            <a:pPr algn="just"/>
            <a:r>
              <a:rPr lang="cs-CZ" sz="2600" b="1" dirty="0" smtClean="0"/>
              <a:t>1943 - Jan Havelka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71</a:t>
            </a:fld>
            <a:endParaRPr lang="cs-CZ"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620688"/>
            <a:ext cx="8229600" cy="144016"/>
          </a:xfrm>
        </p:spPr>
        <p:txBody>
          <a:bodyPr>
            <a:noAutofit/>
          </a:bodyPr>
          <a:lstStyle/>
          <a:p>
            <a:r>
              <a:rPr lang="cs-CZ" sz="2800" b="1" dirty="0" smtClean="0">
                <a:solidFill>
                  <a:srgbClr val="FF0000"/>
                </a:solidFill>
              </a:rPr>
              <a:t>Domek č. p. 19 zvaný „u Kovárnických“.</a:t>
            </a:r>
            <a:r>
              <a:rPr lang="cs-CZ" sz="2800" dirty="0" smtClean="0">
                <a:solidFill>
                  <a:srgbClr val="FF0000"/>
                </a:solidFill>
              </a:rPr>
              <a:t/>
            </a:r>
            <a:br>
              <a:rPr lang="cs-CZ" sz="2800" dirty="0" smtClean="0">
                <a:solidFill>
                  <a:srgbClr val="FF0000"/>
                </a:solidFill>
              </a:rPr>
            </a:br>
            <a:endParaRPr lang="cs-CZ" sz="2800" dirty="0">
              <a:solidFill>
                <a:srgbClr val="FF0000"/>
              </a:solidFill>
            </a:endParaRPr>
          </a:p>
        </p:txBody>
      </p:sp>
      <p:sp>
        <p:nvSpPr>
          <p:cNvPr id="3" name="Zástupný symbol pro obsah 2"/>
          <p:cNvSpPr>
            <a:spLocks noGrp="1"/>
          </p:cNvSpPr>
          <p:nvPr>
            <p:ph idx="1"/>
          </p:nvPr>
        </p:nvSpPr>
        <p:spPr>
          <a:xfrm>
            <a:off x="457200" y="692696"/>
            <a:ext cx="8229600" cy="5904656"/>
          </a:xfrm>
        </p:spPr>
        <p:txBody>
          <a:bodyPr>
            <a:normAutofit fontScale="40000" lnSpcReduction="20000"/>
          </a:bodyPr>
          <a:lstStyle/>
          <a:p>
            <a:pPr algn="just"/>
            <a:r>
              <a:rPr lang="cs-CZ" sz="6000" b="1" dirty="0" smtClean="0"/>
              <a:t>1882 - </a:t>
            </a:r>
            <a:r>
              <a:rPr lang="cs-CZ" sz="6000" dirty="0" smtClean="0"/>
              <a:t>domek vystavěla </a:t>
            </a:r>
            <a:r>
              <a:rPr lang="cs-CZ" sz="6000" b="1" dirty="0" smtClean="0"/>
              <a:t>Anna Řeháková</a:t>
            </a:r>
            <a:r>
              <a:rPr lang="cs-CZ" sz="6000" dirty="0" smtClean="0"/>
              <a:t> na pozemku „v Hajkách“, který po manželích </a:t>
            </a:r>
            <a:r>
              <a:rPr lang="cs-CZ" sz="6000" dirty="0" smtClean="0">
                <a:solidFill>
                  <a:srgbClr val="92D050"/>
                </a:solidFill>
              </a:rPr>
              <a:t>Matěji a Majdaleně Škoulových</a:t>
            </a:r>
            <a:r>
              <a:rPr lang="cs-CZ" sz="6000" dirty="0" smtClean="0"/>
              <a:t>, zdědila.</a:t>
            </a:r>
          </a:p>
          <a:p>
            <a:pPr algn="just"/>
            <a:r>
              <a:rPr lang="cs-CZ" sz="6000" b="1" dirty="0" smtClean="0"/>
              <a:t>1883 </a:t>
            </a:r>
            <a:r>
              <a:rPr lang="cs-CZ" sz="6000" dirty="0" smtClean="0"/>
              <a:t>- koupili usedlost manželé </a:t>
            </a:r>
            <a:r>
              <a:rPr lang="cs-CZ" sz="6000" b="1" dirty="0" smtClean="0"/>
              <a:t>František a Barbora Klenovcovi</a:t>
            </a:r>
            <a:r>
              <a:rPr lang="cs-CZ" sz="6000" dirty="0" smtClean="0"/>
              <a:t>, za 975 zl., plocha domku objímá 100</a:t>
            </a:r>
            <a:r>
              <a:rPr lang="cs-CZ" sz="6000" baseline="30000" dirty="0" smtClean="0"/>
              <a:t>00</a:t>
            </a:r>
            <a:r>
              <a:rPr lang="cs-CZ" sz="6000" dirty="0" smtClean="0"/>
              <a:t>. Děti František Josef. </a:t>
            </a:r>
          </a:p>
          <a:p>
            <a:pPr algn="just"/>
            <a:r>
              <a:rPr lang="cs-CZ" sz="6000" dirty="0" smtClean="0"/>
              <a:t>1913 - dělník František Klenovec. Děti Josef, Anežka.</a:t>
            </a:r>
          </a:p>
          <a:p>
            <a:pPr algn="just"/>
            <a:r>
              <a:rPr lang="cs-CZ" sz="6000" dirty="0" smtClean="0"/>
              <a:t>1916 - ∞Anežka Fraňková, *Úročnice 28 (otec Josef Franěk, dělník v Úročnici 19, matka </a:t>
            </a:r>
            <a:r>
              <a:rPr lang="cs-CZ" sz="6000" dirty="0" smtClean="0">
                <a:solidFill>
                  <a:srgbClr val="92D050"/>
                </a:solidFill>
              </a:rPr>
              <a:t>Anna Havlíčková z Úročnice 26</a:t>
            </a:r>
            <a:r>
              <a:rPr lang="cs-CZ" sz="6000" dirty="0" smtClean="0"/>
              <a:t>) a Emanuel Kůstka, kočí v Krusičanech 19, *Praha.</a:t>
            </a:r>
          </a:p>
          <a:p>
            <a:pPr algn="just"/>
            <a:r>
              <a:rPr lang="cs-CZ" sz="6000" dirty="0" smtClean="0"/>
              <a:t>1926 - František Klenovec, domkář, ženatý, činný člen SDH, přezdívka „Kovárnický“.</a:t>
            </a:r>
          </a:p>
          <a:p>
            <a:pPr algn="just"/>
            <a:r>
              <a:rPr lang="cs-CZ" sz="6000" b="1" dirty="0" smtClean="0"/>
              <a:t>1943 - Dělník František Klenovec se vystěhoval z obce. Po válce se nevrátil. </a:t>
            </a:r>
            <a:r>
              <a:rPr lang="cs-CZ" sz="6000" dirty="0" smtClean="0">
                <a:solidFill>
                  <a:srgbClr val="FF0000"/>
                </a:solidFill>
              </a:rPr>
              <a:t>Dům byl Němci za války zbořen. </a:t>
            </a:r>
          </a:p>
          <a:p>
            <a:pPr algn="just"/>
            <a:r>
              <a:rPr lang="cs-CZ" sz="6000" b="1" dirty="0" smtClean="0"/>
              <a:t>Později toto č. p. převzal </a:t>
            </a:r>
            <a:r>
              <a:rPr lang="cs-CZ" sz="6000" b="1" dirty="0" smtClean="0">
                <a:solidFill>
                  <a:srgbClr val="00B0F0"/>
                </a:solidFill>
              </a:rPr>
              <a:t>nový rodinný domek</a:t>
            </a:r>
            <a:r>
              <a:rPr lang="cs-CZ" sz="6000" b="1" dirty="0" smtClean="0"/>
              <a:t>, který postavil Antonín Dřízhal a Božena rozená Žížalová.</a:t>
            </a:r>
            <a:endParaRPr lang="cs-CZ" sz="6000" dirty="0" smtClean="0"/>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72</a:t>
            </a:fld>
            <a:endParaRPr lang="cs-CZ"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a:bodyPr>
          <a:lstStyle/>
          <a:p>
            <a:r>
              <a:rPr lang="cs-CZ" sz="2000" b="1" dirty="0" smtClean="0">
                <a:solidFill>
                  <a:srgbClr val="FF0000"/>
                </a:solidFill>
              </a:rPr>
              <a:t>Domek č. p. 20 zvaná „u Franěčků“.</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836712"/>
            <a:ext cx="8229600" cy="6021288"/>
          </a:xfrm>
        </p:spPr>
        <p:txBody>
          <a:bodyPr>
            <a:normAutofit fontScale="85000" lnSpcReduction="20000"/>
          </a:bodyPr>
          <a:lstStyle/>
          <a:p>
            <a:pPr algn="just"/>
            <a:r>
              <a:rPr lang="cs-CZ" sz="3100" b="1" dirty="0" smtClean="0"/>
              <a:t>1860 - </a:t>
            </a:r>
            <a:r>
              <a:rPr lang="cs-CZ" sz="3100" dirty="0" smtClean="0"/>
              <a:t>vystavěl </a:t>
            </a:r>
            <a:r>
              <a:rPr lang="cs-CZ" sz="3100" b="1" dirty="0" smtClean="0"/>
              <a:t>František Havelka </a:t>
            </a:r>
            <a:r>
              <a:rPr lang="cs-CZ" sz="3100" dirty="0" smtClean="0"/>
              <a:t>na dílu pozemku od č. p. 2 koupeném. </a:t>
            </a:r>
          </a:p>
          <a:p>
            <a:pPr algn="just"/>
            <a:r>
              <a:rPr lang="cs-CZ" sz="3100" b="1" dirty="0" smtClean="0"/>
              <a:t>1884 </a:t>
            </a:r>
            <a:r>
              <a:rPr lang="cs-CZ" sz="3100" dirty="0" smtClean="0"/>
              <a:t>- prohlášením doznali manželé </a:t>
            </a:r>
            <a:r>
              <a:rPr lang="cs-CZ" sz="3100" b="1" dirty="0" smtClean="0"/>
              <a:t>Jan a Ludmila Havelkovi </a:t>
            </a:r>
            <a:r>
              <a:rPr lang="cs-CZ" sz="3100" dirty="0" smtClean="0"/>
              <a:t>usedlost za vlastnictví.</a:t>
            </a:r>
          </a:p>
          <a:p>
            <a:pPr algn="just"/>
            <a:r>
              <a:rPr lang="cs-CZ" sz="3100" b="1" dirty="0" smtClean="0"/>
              <a:t>1884 </a:t>
            </a:r>
            <a:r>
              <a:rPr lang="cs-CZ" sz="3100" dirty="0" smtClean="0"/>
              <a:t>- usedlost převzal syn </a:t>
            </a:r>
            <a:r>
              <a:rPr lang="cs-CZ" sz="3100" b="1" dirty="0" smtClean="0"/>
              <a:t>Josef Havelka.</a:t>
            </a:r>
            <a:endParaRPr lang="cs-CZ" sz="3100" dirty="0" smtClean="0"/>
          </a:p>
          <a:p>
            <a:pPr algn="just"/>
            <a:r>
              <a:rPr lang="cs-CZ" sz="3100" b="1" dirty="0" smtClean="0"/>
              <a:t>1897 </a:t>
            </a:r>
            <a:r>
              <a:rPr lang="cs-CZ" sz="3100" dirty="0" smtClean="0"/>
              <a:t>- usedlost koupila </a:t>
            </a:r>
            <a:r>
              <a:rPr lang="cs-CZ" sz="3100" b="1" dirty="0" smtClean="0"/>
              <a:t>Hedvika Marzinová.</a:t>
            </a:r>
            <a:endParaRPr lang="cs-CZ" sz="3100" dirty="0" smtClean="0"/>
          </a:p>
          <a:p>
            <a:pPr algn="just"/>
            <a:r>
              <a:rPr lang="cs-CZ" sz="3100" b="1" dirty="0" smtClean="0"/>
              <a:t>1899 - </a:t>
            </a:r>
            <a:r>
              <a:rPr lang="cs-CZ" sz="3100" dirty="0" smtClean="0"/>
              <a:t>usedlost koupili manželé </a:t>
            </a:r>
            <a:r>
              <a:rPr lang="cs-CZ" sz="3100" b="1" dirty="0" smtClean="0"/>
              <a:t>Josef a Josefa Svobodovi. </a:t>
            </a:r>
            <a:r>
              <a:rPr lang="cs-CZ" sz="3100" dirty="0" smtClean="0"/>
              <a:t>Děti Alžběta Karolína.</a:t>
            </a:r>
          </a:p>
          <a:p>
            <a:pPr algn="just"/>
            <a:r>
              <a:rPr lang="cs-CZ" sz="3100" b="1" dirty="0" smtClean="0"/>
              <a:t>1928 - František Franěk,</a:t>
            </a:r>
            <a:r>
              <a:rPr lang="cs-CZ" sz="3100" dirty="0" smtClean="0"/>
              <a:t> dělník (*Úročnici č. p. 20, manželka Františka), četař a trubač, zvaný „Franěček“. Děti Růžena, Marie, Milena.</a:t>
            </a:r>
          </a:p>
          <a:p>
            <a:pPr algn="just"/>
            <a:r>
              <a:rPr lang="cs-CZ" sz="3100" b="1" dirty="0" smtClean="0"/>
              <a:t>1943 - Antonín Havelka se vystěhoval z obce. Po válce se nevrátil.</a:t>
            </a:r>
          </a:p>
          <a:p>
            <a:pPr algn="just"/>
            <a:r>
              <a:rPr lang="cs-CZ" sz="3100" b="1" dirty="0" smtClean="0"/>
              <a:t>1943 - František Franěk se vystěhoval z obce.</a:t>
            </a:r>
          </a:p>
          <a:p>
            <a:pPr algn="just"/>
            <a:r>
              <a:rPr lang="cs-CZ" sz="3100" b="1" dirty="0" smtClean="0"/>
              <a:t>1943 - Antonín Brejla se vystěhoval z obce.</a:t>
            </a:r>
          </a:p>
          <a:p>
            <a:pPr>
              <a:buNone/>
            </a:pPr>
            <a:endParaRPr lang="cs-CZ" dirty="0" smtClean="0"/>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73</a:t>
            </a:fld>
            <a:endParaRPr lang="cs-CZ"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r>
              <a:rPr lang="cs-CZ" sz="2000" b="1" dirty="0" smtClean="0">
                <a:solidFill>
                  <a:srgbClr val="FF0000"/>
                </a:solidFill>
              </a:rPr>
              <a:t>Domek č. p. 21.</a:t>
            </a:r>
            <a:endParaRPr lang="cs-CZ" sz="2000" dirty="0">
              <a:solidFill>
                <a:srgbClr val="FF0000"/>
              </a:solidFill>
            </a:endParaRPr>
          </a:p>
        </p:txBody>
      </p:sp>
      <p:sp>
        <p:nvSpPr>
          <p:cNvPr id="3" name="Zástupný symbol pro obsah 2"/>
          <p:cNvSpPr>
            <a:spLocks noGrp="1"/>
          </p:cNvSpPr>
          <p:nvPr>
            <p:ph idx="1"/>
          </p:nvPr>
        </p:nvSpPr>
        <p:spPr>
          <a:xfrm>
            <a:off x="457200" y="908720"/>
            <a:ext cx="8229600" cy="5217443"/>
          </a:xfrm>
        </p:spPr>
        <p:txBody>
          <a:bodyPr>
            <a:normAutofit fontScale="70000" lnSpcReduction="20000"/>
          </a:bodyPr>
          <a:lstStyle/>
          <a:p>
            <a:pPr algn="just"/>
            <a:r>
              <a:rPr lang="cs-CZ" dirty="0" smtClean="0"/>
              <a:t>Před </a:t>
            </a:r>
            <a:r>
              <a:rPr lang="cs-CZ" b="1" dirty="0" smtClean="0"/>
              <a:t>1870 - Václav Franěk a Marie Fraňková </a:t>
            </a:r>
            <a:r>
              <a:rPr lang="cs-CZ" dirty="0" smtClean="0"/>
              <a:t>postavili na pozemku od usedlosti č. p. 12 domek.</a:t>
            </a:r>
          </a:p>
          <a:p>
            <a:pPr algn="just"/>
            <a:r>
              <a:rPr lang="cs-CZ" b="1" dirty="0" smtClean="0"/>
              <a:t>1870 - </a:t>
            </a:r>
            <a:r>
              <a:rPr lang="cs-CZ" dirty="0" smtClean="0"/>
              <a:t>převedl právo vlastnické k č. p. 21 </a:t>
            </a:r>
            <a:r>
              <a:rPr lang="cs-CZ" b="1" dirty="0" smtClean="0"/>
              <a:t>Václav Franěk </a:t>
            </a:r>
            <a:r>
              <a:rPr lang="cs-CZ" dirty="0" smtClean="0"/>
              <a:t>na svojí manželku </a:t>
            </a:r>
            <a:r>
              <a:rPr lang="cs-CZ" b="1" dirty="0" smtClean="0"/>
              <a:t>Marii Fraňkovou </a:t>
            </a:r>
            <a:r>
              <a:rPr lang="cs-CZ" dirty="0" smtClean="0"/>
              <a:t>a vymínil si doživotní výminěk.</a:t>
            </a:r>
          </a:p>
          <a:p>
            <a:pPr algn="just"/>
            <a:r>
              <a:rPr lang="cs-CZ" b="1" dirty="0" smtClean="0"/>
              <a:t>1876 </a:t>
            </a:r>
            <a:r>
              <a:rPr lang="cs-CZ" dirty="0" smtClean="0"/>
              <a:t>- prodala </a:t>
            </a:r>
            <a:r>
              <a:rPr lang="cs-CZ" b="1" dirty="0" smtClean="0"/>
              <a:t>Marie Fraňková pozemek </a:t>
            </a:r>
            <a:r>
              <a:rPr lang="cs-CZ" dirty="0" smtClean="0"/>
              <a:t>od usedlosti č. p. 12 manželům </a:t>
            </a:r>
            <a:r>
              <a:rPr lang="cs-CZ" b="1" dirty="0" smtClean="0"/>
              <a:t>Janu Vašákovi </a:t>
            </a:r>
            <a:r>
              <a:rPr lang="cs-CZ" dirty="0" smtClean="0"/>
              <a:t>(kolář z Bukovan 22) a </a:t>
            </a:r>
            <a:r>
              <a:rPr lang="cs-CZ" b="1" dirty="0" smtClean="0"/>
              <a:t>Anně Junkové </a:t>
            </a:r>
            <a:r>
              <a:rPr lang="cs-CZ" dirty="0" smtClean="0"/>
              <a:t>z Petříkova 6, i s domkem na něm vystavěným </a:t>
            </a:r>
            <a:r>
              <a:rPr lang="cs-CZ" i="1" dirty="0" smtClean="0"/>
              <a:t>za 790 zl. rak. č.</a:t>
            </a:r>
            <a:r>
              <a:rPr lang="cs-CZ" dirty="0" smtClean="0"/>
              <a:t> Děti František a Josef. </a:t>
            </a:r>
          </a:p>
          <a:p>
            <a:pPr algn="just"/>
            <a:r>
              <a:rPr lang="cs-CZ" b="1" dirty="0" smtClean="0"/>
              <a:t>1890 - převzali usedlost manželé František a Marie Vašákovi.</a:t>
            </a:r>
            <a:endParaRPr lang="cs-CZ" dirty="0" smtClean="0"/>
          </a:p>
          <a:p>
            <a:pPr algn="just"/>
            <a:r>
              <a:rPr lang="cs-CZ" dirty="0" smtClean="0"/>
              <a:t>1900 - ∞František Vašák, domkář (záložník čpl. 102, Fabini, čpr. 2), a </a:t>
            </a:r>
            <a:r>
              <a:rPr lang="cs-CZ" dirty="0" smtClean="0">
                <a:solidFill>
                  <a:srgbClr val="92D050"/>
                </a:solidFill>
              </a:rPr>
              <a:t>Marie Havlíčková z Úročnice 26</a:t>
            </a:r>
            <a:r>
              <a:rPr lang="cs-CZ" dirty="0" smtClean="0"/>
              <a:t>. Děti Anežka, Josef, František†, Marie, Jaroslav, František.</a:t>
            </a:r>
          </a:p>
          <a:p>
            <a:pPr algn="just"/>
            <a:r>
              <a:rPr lang="cs-CZ" dirty="0" smtClean="0"/>
              <a:t>1906 - Josef Vašák, zedník, </a:t>
            </a:r>
            <a:r>
              <a:rPr lang="cs-CZ" dirty="0" smtClean="0">
                <a:solidFill>
                  <a:srgbClr val="92D050"/>
                </a:solidFill>
              </a:rPr>
              <a:t>Božena Chobotská z Úročnice 34</a:t>
            </a:r>
            <a:r>
              <a:rPr lang="cs-CZ" dirty="0" smtClean="0"/>
              <a:t>.</a:t>
            </a:r>
          </a:p>
          <a:p>
            <a:pPr algn="just"/>
            <a:r>
              <a:rPr lang="cs-CZ" dirty="0" smtClean="0"/>
              <a:t>1923 - Anežka Vašáková, místopředsedkyně ochotnického spolku Komenský.</a:t>
            </a:r>
          </a:p>
          <a:p>
            <a:pPr algn="just"/>
            <a:r>
              <a:rPr lang="cs-CZ" dirty="0" smtClean="0"/>
              <a:t>1928 - *Marie Vašáková.</a:t>
            </a:r>
          </a:p>
          <a:p>
            <a:pPr algn="just"/>
            <a:r>
              <a:rPr lang="cs-CZ" b="1" dirty="0" smtClean="0"/>
              <a:t>1943 - František Vašák se vystěhoval z obce.</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74</a:t>
            </a:fld>
            <a:endParaRPr lang="cs-CZ"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r>
              <a:rPr lang="cs-CZ" sz="2000" b="1" dirty="0" smtClean="0">
                <a:solidFill>
                  <a:srgbClr val="FF0000"/>
                </a:solidFill>
              </a:rPr>
              <a:t>Domek č. p. 22 také hostinec „u Stojánků“.</a:t>
            </a:r>
            <a:endParaRPr lang="cs-CZ" sz="2000" dirty="0">
              <a:solidFill>
                <a:srgbClr val="FF0000"/>
              </a:solidFill>
            </a:endParaRPr>
          </a:p>
        </p:txBody>
      </p:sp>
      <p:sp>
        <p:nvSpPr>
          <p:cNvPr id="3" name="Zástupný symbol pro obsah 2"/>
          <p:cNvSpPr>
            <a:spLocks noGrp="1"/>
          </p:cNvSpPr>
          <p:nvPr>
            <p:ph idx="1"/>
          </p:nvPr>
        </p:nvSpPr>
        <p:spPr>
          <a:xfrm>
            <a:off x="457200" y="908720"/>
            <a:ext cx="8229600" cy="5949280"/>
          </a:xfrm>
        </p:spPr>
        <p:txBody>
          <a:bodyPr>
            <a:normAutofit fontScale="62500" lnSpcReduction="20000"/>
          </a:bodyPr>
          <a:lstStyle/>
          <a:p>
            <a:pPr algn="just"/>
            <a:endParaRPr lang="cs-CZ" b="1" dirty="0" smtClean="0"/>
          </a:p>
          <a:p>
            <a:pPr algn="just"/>
            <a:r>
              <a:rPr lang="cs-CZ" b="1" dirty="0" smtClean="0">
                <a:solidFill>
                  <a:srgbClr val="FF0000"/>
                </a:solidFill>
              </a:rPr>
              <a:t>Vystavěn?</a:t>
            </a:r>
          </a:p>
          <a:p>
            <a:pPr algn="just"/>
            <a:r>
              <a:rPr lang="cs-CZ" b="1" dirty="0" smtClean="0"/>
              <a:t>1869 </a:t>
            </a:r>
            <a:r>
              <a:rPr lang="cs-CZ" dirty="0" smtClean="0"/>
              <a:t>– nájemníkem byl </a:t>
            </a:r>
            <a:r>
              <a:rPr lang="cs-CZ" b="1" dirty="0" smtClean="0"/>
              <a:t>Engel.</a:t>
            </a:r>
            <a:endParaRPr lang="cs-CZ" dirty="0" smtClean="0"/>
          </a:p>
          <a:p>
            <a:pPr algn="just"/>
            <a:r>
              <a:rPr lang="cs-CZ" dirty="0" smtClean="0"/>
              <a:t>1869 - ∞Marie Engelová (otec †František Engel, nájemník v Úročnici 22, matka Kateřina Šimáčková z Bělice 232) a Jan Zoula, vojenský dovolenec (otec Václav Zoula, podruh v Úročnici 8, matka Lidmila Žabová z Ú 8).</a:t>
            </a:r>
          </a:p>
          <a:p>
            <a:pPr algn="just"/>
            <a:r>
              <a:rPr lang="cs-CZ" b="1" dirty="0" smtClean="0">
                <a:solidFill>
                  <a:srgbClr val="FF0000"/>
                </a:solidFill>
              </a:rPr>
              <a:t>1870 </a:t>
            </a:r>
            <a:r>
              <a:rPr lang="cs-CZ" dirty="0" smtClean="0">
                <a:solidFill>
                  <a:srgbClr val="FF0000"/>
                </a:solidFill>
              </a:rPr>
              <a:t>-</a:t>
            </a:r>
            <a:r>
              <a:rPr lang="cs-CZ" dirty="0" smtClean="0"/>
              <a:t> domek vystavěl Josef Vilímek při své usedlosti </a:t>
            </a:r>
            <a:r>
              <a:rPr lang="cs-CZ" dirty="0" smtClean="0">
                <a:solidFill>
                  <a:srgbClr val="FF0000"/>
                </a:solidFill>
              </a:rPr>
              <a:t>(č. p. 11?</a:t>
            </a:r>
            <a:r>
              <a:rPr lang="cs-CZ" dirty="0" smtClean="0"/>
              <a:t>).</a:t>
            </a:r>
          </a:p>
          <a:p>
            <a:pPr algn="just"/>
            <a:r>
              <a:rPr lang="cs-CZ" b="1" dirty="0" smtClean="0"/>
              <a:t>1870  </a:t>
            </a:r>
            <a:r>
              <a:rPr lang="cs-CZ" dirty="0" smtClean="0"/>
              <a:t>- prodal </a:t>
            </a:r>
            <a:r>
              <a:rPr lang="cs-CZ" b="1" dirty="0" smtClean="0"/>
              <a:t>Josef Vilímek </a:t>
            </a:r>
            <a:r>
              <a:rPr lang="cs-CZ" dirty="0" smtClean="0"/>
              <a:t>manželům</a:t>
            </a:r>
            <a:r>
              <a:rPr lang="cs-CZ" b="1" dirty="0" smtClean="0"/>
              <a:t> Janu a Majdaleně Fraňkovým</a:t>
            </a:r>
            <a:r>
              <a:rPr lang="cs-CZ" dirty="0" smtClean="0"/>
              <a:t> pozemek po 245</a:t>
            </a:r>
            <a:r>
              <a:rPr lang="cs-CZ" baseline="30000" dirty="0" smtClean="0"/>
              <a:t>00</a:t>
            </a:r>
            <a:r>
              <a:rPr lang="cs-CZ" dirty="0" smtClean="0"/>
              <a:t> za 1350 zl. i s domkem na něm vystavěným.</a:t>
            </a:r>
          </a:p>
          <a:p>
            <a:pPr algn="just"/>
            <a:r>
              <a:rPr lang="cs-CZ" dirty="0" smtClean="0"/>
              <a:t>1875 - ∞Marie Fulínová, podruhyně v Úročnici 22 a Vácslav Sládek, domkář a tkadlec ze Soběhrad 19. </a:t>
            </a:r>
          </a:p>
          <a:p>
            <a:pPr algn="just"/>
            <a:r>
              <a:rPr lang="cs-CZ" dirty="0" smtClean="0"/>
              <a:t>1877 - ∞Matěj Franěk, tesař z Úročnice 22 (otec Jan Franěk, </a:t>
            </a:r>
            <a:r>
              <a:rPr lang="cs-CZ" dirty="0" smtClean="0">
                <a:solidFill>
                  <a:srgbClr val="00B0F0"/>
                </a:solidFill>
              </a:rPr>
              <a:t>hospodský </a:t>
            </a:r>
            <a:r>
              <a:rPr lang="cs-CZ" dirty="0" smtClean="0"/>
              <a:t>z Úročnice 22, matka </a:t>
            </a:r>
            <a:r>
              <a:rPr lang="cs-CZ" dirty="0" smtClean="0">
                <a:solidFill>
                  <a:srgbClr val="92D050"/>
                </a:solidFill>
              </a:rPr>
              <a:t>Marie Havelková z Úročnice 2</a:t>
            </a:r>
            <a:r>
              <a:rPr lang="cs-CZ" dirty="0" smtClean="0"/>
              <a:t>) a Anna Hrušková, služebná Úročnici 22 . Děti Marie a Františka.</a:t>
            </a:r>
          </a:p>
          <a:p>
            <a:pPr algn="just"/>
            <a:r>
              <a:rPr lang="cs-CZ" b="1" dirty="0" smtClean="0"/>
              <a:t>1877 </a:t>
            </a:r>
            <a:r>
              <a:rPr lang="cs-CZ" dirty="0" smtClean="0"/>
              <a:t>- tesař </a:t>
            </a:r>
            <a:r>
              <a:rPr lang="cs-CZ" b="1" dirty="0" smtClean="0"/>
              <a:t>Matěj Franěk </a:t>
            </a:r>
            <a:r>
              <a:rPr lang="cs-CZ" dirty="0" smtClean="0"/>
              <a:t>a hospodský </a:t>
            </a:r>
            <a:r>
              <a:rPr lang="cs-CZ" b="1" dirty="0" smtClean="0"/>
              <a:t>Jan Franěk.</a:t>
            </a:r>
            <a:endParaRPr lang="cs-CZ" dirty="0" smtClean="0"/>
          </a:p>
          <a:p>
            <a:pPr algn="just"/>
            <a:r>
              <a:rPr lang="cs-CZ" dirty="0" smtClean="0"/>
              <a:t>1882 - převzal Jan Franěk s manželkou Marií, ovdovělou Šaškovou, výminkářkou z Ouročnice, domek i s právem šenkovním a kupectvím v něm provozovaným, </a:t>
            </a:r>
            <a:r>
              <a:rPr lang="cs-CZ" i="1" dirty="0" smtClean="0"/>
              <a:t>v ceně 900 zl.</a:t>
            </a:r>
          </a:p>
          <a:p>
            <a:pPr algn="just"/>
            <a:r>
              <a:rPr lang="cs-CZ" dirty="0" smtClean="0">
                <a:solidFill>
                  <a:srgbClr val="0070C0"/>
                </a:solidFill>
              </a:rPr>
              <a:t>1882 - Chotýšany, *Otto stojánek, později majitel tohoto č. p. a legionář na ruské frontě, (10. 2.)</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75</a:t>
            </a:fld>
            <a:endParaRPr lang="cs-CZ"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pPr algn="r"/>
            <a:r>
              <a:rPr lang="cs-CZ" sz="1800" dirty="0" smtClean="0">
                <a:solidFill>
                  <a:srgbClr val="FF0000"/>
                </a:solidFill>
              </a:rPr>
              <a:t>Pokračování č. p. 22.</a:t>
            </a:r>
            <a:endParaRPr lang="cs-CZ" sz="1800" dirty="0">
              <a:solidFill>
                <a:srgbClr val="FF0000"/>
              </a:solidFill>
            </a:endParaRPr>
          </a:p>
        </p:txBody>
      </p:sp>
      <p:sp>
        <p:nvSpPr>
          <p:cNvPr id="3" name="Zástupný symbol pro obsah 2"/>
          <p:cNvSpPr>
            <a:spLocks noGrp="1"/>
          </p:cNvSpPr>
          <p:nvPr>
            <p:ph idx="1"/>
          </p:nvPr>
        </p:nvSpPr>
        <p:spPr>
          <a:xfrm>
            <a:off x="457200" y="836712"/>
            <a:ext cx="8229600" cy="6021288"/>
          </a:xfrm>
        </p:spPr>
        <p:txBody>
          <a:bodyPr>
            <a:normAutofit fontScale="55000" lnSpcReduction="20000"/>
          </a:bodyPr>
          <a:lstStyle/>
          <a:p>
            <a:pPr algn="just"/>
            <a:r>
              <a:rPr lang="cs-CZ" sz="3600" dirty="0" smtClean="0"/>
              <a:t>1894 – Bydlel Josef a Anastázie Kočí. Děti Marie, František, Václav, Anežka.</a:t>
            </a:r>
          </a:p>
          <a:p>
            <a:pPr algn="just"/>
            <a:r>
              <a:rPr lang="cs-CZ" sz="3600" b="1" dirty="0" smtClean="0"/>
              <a:t>1903 </a:t>
            </a:r>
            <a:r>
              <a:rPr lang="cs-CZ" sz="3600" dirty="0" smtClean="0"/>
              <a:t>- koupili usedlost manželé </a:t>
            </a:r>
            <a:r>
              <a:rPr lang="cs-CZ" sz="3600" b="1" dirty="0" smtClean="0"/>
              <a:t>Jan a Anna Stojánkovi.</a:t>
            </a:r>
            <a:endParaRPr lang="cs-CZ" sz="3600" dirty="0" smtClean="0"/>
          </a:p>
          <a:p>
            <a:pPr algn="just"/>
            <a:r>
              <a:rPr lang="cs-CZ" sz="3600" dirty="0" smtClean="0"/>
              <a:t>1908 - majitel </a:t>
            </a:r>
            <a:r>
              <a:rPr lang="cs-CZ" sz="3600" b="1" dirty="0" smtClean="0"/>
              <a:t>Ján Stojánek</a:t>
            </a:r>
            <a:r>
              <a:rPr lang="cs-CZ" sz="3600" dirty="0" smtClean="0"/>
              <a:t>, zakladatel a přispívající člen SDH, hostinský, a Anna Vedralová z Navarova 3. Děti Otto a Božena.</a:t>
            </a:r>
          </a:p>
          <a:p>
            <a:pPr algn="just"/>
            <a:r>
              <a:rPr lang="cs-CZ" sz="3600" b="1" dirty="0" smtClean="0"/>
              <a:t>1911 - Otta Stojánek</a:t>
            </a:r>
            <a:r>
              <a:rPr lang="cs-CZ" sz="3600" dirty="0" smtClean="0"/>
              <a:t>, hostinský, *1882 Kotýšany, ženatý. </a:t>
            </a:r>
          </a:p>
          <a:p>
            <a:pPr algn="just"/>
            <a:r>
              <a:rPr lang="cs-CZ" sz="3600" dirty="0" smtClean="0"/>
              <a:t>1914 - ∞Božena Marie Stojánková, nar. v Chotýšanech 54, a Josef Vybíral, četnický strážmistr ve Voticích 153, nar. v Březině 32.</a:t>
            </a:r>
          </a:p>
          <a:p>
            <a:pPr algn="just"/>
            <a:r>
              <a:rPr lang="cs-CZ" sz="3600" b="1" dirty="0" smtClean="0"/>
              <a:t>1920 - Otta Stojánek</a:t>
            </a:r>
            <a:r>
              <a:rPr lang="cs-CZ" sz="3600" dirty="0" smtClean="0"/>
              <a:t>, zřídil v domě </a:t>
            </a:r>
            <a:r>
              <a:rPr lang="cs-CZ" sz="3600" dirty="0" smtClean="0">
                <a:solidFill>
                  <a:srgbClr val="00B0F0"/>
                </a:solidFill>
              </a:rPr>
              <a:t>obchod smíšený</a:t>
            </a:r>
            <a:r>
              <a:rPr lang="cs-CZ" sz="3600" dirty="0" smtClean="0"/>
              <a:t>. Děti Vlasta Anna, Otto František.</a:t>
            </a:r>
          </a:p>
          <a:p>
            <a:pPr algn="just"/>
            <a:r>
              <a:rPr lang="cs-CZ" sz="3600" dirty="0" smtClean="0"/>
              <a:t>1921 - Otta Stojánek rekonstruoval </a:t>
            </a:r>
            <a:r>
              <a:rPr lang="cs-CZ" sz="3600" dirty="0" smtClean="0">
                <a:solidFill>
                  <a:srgbClr val="00B0F0"/>
                </a:solidFill>
              </a:rPr>
              <a:t>pekárnu</a:t>
            </a:r>
            <a:r>
              <a:rPr lang="cs-CZ" sz="3600" dirty="0" smtClean="0"/>
              <a:t> a zprovoznil v domě </a:t>
            </a:r>
            <a:r>
              <a:rPr lang="cs-CZ" sz="3600" dirty="0" smtClean="0">
                <a:solidFill>
                  <a:srgbClr val="00B0F0"/>
                </a:solidFill>
              </a:rPr>
              <a:t>obecní knihovnu</a:t>
            </a:r>
            <a:r>
              <a:rPr lang="cs-CZ" sz="3600" dirty="0" smtClean="0"/>
              <a:t>.</a:t>
            </a:r>
          </a:p>
          <a:p>
            <a:pPr algn="just"/>
            <a:r>
              <a:rPr lang="cs-CZ" sz="3600" dirty="0" smtClean="0"/>
              <a:t>1925 - Otto Stojánek, hostinský, ženatý (manželka Antonie, *1890), děti Vlasta a Otto, velitel, činný člen SDH.</a:t>
            </a:r>
          </a:p>
          <a:p>
            <a:pPr algn="just"/>
            <a:r>
              <a:rPr lang="cs-CZ" sz="3600" b="1" dirty="0" smtClean="0"/>
              <a:t>1926 - Otto Stojánek</a:t>
            </a:r>
            <a:r>
              <a:rPr lang="cs-CZ" sz="3600" dirty="0" smtClean="0"/>
              <a:t>, rolník a hostinský, starosta SDH.</a:t>
            </a:r>
          </a:p>
          <a:p>
            <a:pPr algn="just"/>
            <a:r>
              <a:rPr lang="cs-CZ" sz="3600" dirty="0" smtClean="0"/>
              <a:t>1926 - Jaroslav Stojánek, syn.</a:t>
            </a:r>
          </a:p>
          <a:p>
            <a:pPr algn="just"/>
            <a:r>
              <a:rPr lang="cs-CZ" sz="3600" dirty="0" smtClean="0"/>
              <a:t>1940 - Otta Stojánek, rolník a hostinský, SDH.</a:t>
            </a:r>
          </a:p>
          <a:p>
            <a:pPr algn="just"/>
            <a:r>
              <a:rPr lang="cs-CZ" sz="3600" b="1" dirty="0" smtClean="0"/>
              <a:t>1943 - Otto Stojánek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76</a:t>
            </a:fld>
            <a:endParaRPr lang="cs-CZ"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fontScale="90000"/>
          </a:bodyPr>
          <a:lstStyle/>
          <a:p>
            <a:r>
              <a:rPr lang="cs-CZ" sz="2000" b="1" dirty="0" smtClean="0">
                <a:solidFill>
                  <a:srgbClr val="FF0000"/>
                </a:solidFill>
              </a:rPr>
              <a:t>Domek č. p. 23.</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764704"/>
            <a:ext cx="8229600" cy="5879006"/>
          </a:xfrm>
        </p:spPr>
        <p:txBody>
          <a:bodyPr>
            <a:normAutofit fontScale="40000" lnSpcReduction="20000"/>
          </a:bodyPr>
          <a:lstStyle/>
          <a:p>
            <a:pPr algn="just"/>
            <a:r>
              <a:rPr lang="cs-CZ" sz="5400" dirty="0" smtClean="0"/>
              <a:t>Kolem roku 1860 - vystavěli manželé </a:t>
            </a:r>
            <a:r>
              <a:rPr lang="cs-CZ" sz="5400" b="1" dirty="0" smtClean="0"/>
              <a:t>Václav Klenovec</a:t>
            </a:r>
            <a:r>
              <a:rPr lang="cs-CZ" sz="5400" dirty="0" smtClean="0"/>
              <a:t>, chalupník, a </a:t>
            </a:r>
            <a:r>
              <a:rPr lang="cs-CZ" sz="5400" b="1" dirty="0" smtClean="0"/>
              <a:t>Marie Stibůrková </a:t>
            </a:r>
            <a:r>
              <a:rPr lang="cs-CZ" sz="5400" dirty="0" smtClean="0"/>
              <a:t>z Přibyšic 19, domek č. p. 23.</a:t>
            </a:r>
          </a:p>
          <a:p>
            <a:pPr algn="just"/>
            <a:r>
              <a:rPr lang="cs-CZ" sz="5400" b="1" dirty="0" smtClean="0"/>
              <a:t>1865 </a:t>
            </a:r>
            <a:r>
              <a:rPr lang="cs-CZ" sz="5400" dirty="0" smtClean="0"/>
              <a:t>- připsán byl do vlastnictví. Manželům </a:t>
            </a:r>
            <a:r>
              <a:rPr lang="cs-CZ" sz="5400" b="1" dirty="0" smtClean="0"/>
              <a:t>Václavovi a Marii Klenovcovým. </a:t>
            </a:r>
            <a:r>
              <a:rPr lang="cs-CZ" sz="5400" dirty="0" smtClean="0"/>
              <a:t>Syn František.</a:t>
            </a:r>
          </a:p>
          <a:p>
            <a:pPr algn="just"/>
            <a:r>
              <a:rPr lang="cs-CZ" sz="5400" dirty="0" smtClean="0"/>
              <a:t>1883 - ∞Marie Klenovcová (otec Václav Klenovec, zedník z Úročnice 23, matka Marie Stibůrková z Přibyšic 19) a Jakub Štěpán, chalupník z Úročnice 6 (otec </a:t>
            </a:r>
            <a:r>
              <a:rPr lang="cs-CZ" sz="5400" dirty="0" smtClean="0">
                <a:solidFill>
                  <a:srgbClr val="92D050"/>
                </a:solidFill>
              </a:rPr>
              <a:t>Václav Štěpán, chalupník z Úročnice 6</a:t>
            </a:r>
            <a:r>
              <a:rPr lang="cs-CZ" sz="5400" dirty="0" smtClean="0"/>
              <a:t>, matka †Kateřina Vašáková z Bukovan 22).</a:t>
            </a:r>
          </a:p>
          <a:p>
            <a:pPr algn="just"/>
            <a:r>
              <a:rPr lang="cs-CZ" sz="5400" b="1" dirty="0" smtClean="0"/>
              <a:t>1892 </a:t>
            </a:r>
            <a:r>
              <a:rPr lang="cs-CZ" sz="5400" dirty="0" smtClean="0"/>
              <a:t>- převzali usedlost manželé </a:t>
            </a:r>
            <a:r>
              <a:rPr lang="cs-CZ" sz="5400" b="1" dirty="0" smtClean="0"/>
              <a:t>František Klenovec </a:t>
            </a:r>
            <a:r>
              <a:rPr lang="cs-CZ" sz="5400" dirty="0" smtClean="0"/>
              <a:t>(vojín u pluku I. zákopníků), chalupník, a </a:t>
            </a:r>
            <a:r>
              <a:rPr lang="cs-CZ" sz="5400" b="1" dirty="0" smtClean="0"/>
              <a:t>Marie Havelková </a:t>
            </a:r>
            <a:r>
              <a:rPr lang="cs-CZ" sz="5400" dirty="0" smtClean="0">
                <a:solidFill>
                  <a:srgbClr val="92D050"/>
                </a:solidFill>
              </a:rPr>
              <a:t>Úročnice 2</a:t>
            </a:r>
            <a:r>
              <a:rPr lang="cs-CZ" sz="5400" dirty="0" smtClean="0"/>
              <a:t>. Děti Marie†, Václav, Jan Křtitel, Anežka, František†, Václav, Jan Nepomuk, Marie, František.</a:t>
            </a:r>
          </a:p>
          <a:p>
            <a:pPr algn="just"/>
            <a:r>
              <a:rPr lang="cs-CZ" sz="5400" dirty="0" smtClean="0">
                <a:solidFill>
                  <a:srgbClr val="0070C0"/>
                </a:solidFill>
              </a:rPr>
              <a:t>1895 - *Václav Klenovec, 29. 8., později legionář na italské frontě.</a:t>
            </a:r>
          </a:p>
          <a:p>
            <a:pPr algn="just"/>
            <a:r>
              <a:rPr lang="cs-CZ" sz="5400" dirty="0" smtClean="0"/>
              <a:t>1923 - František Řehák, revizor účtů ochotnického spolku Komenský.</a:t>
            </a:r>
          </a:p>
          <a:p>
            <a:pPr algn="just"/>
            <a:r>
              <a:rPr lang="cs-CZ" sz="5400" dirty="0" smtClean="0"/>
              <a:t>1923 - Václav Klenovec, režisér ochotnického spolku Komenský. Děti František, Marie.</a:t>
            </a:r>
          </a:p>
          <a:p>
            <a:pPr algn="just"/>
            <a:r>
              <a:rPr lang="cs-CZ" sz="5400" b="1" dirty="0" smtClean="0"/>
              <a:t>1943 - Jan Klenovec se vystěhoval z obce.</a:t>
            </a:r>
          </a:p>
          <a:p>
            <a:endParaRPr lang="cs-CZ" dirty="0" smtClean="0"/>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77</a:t>
            </a:fld>
            <a:endParaRPr lang="cs-CZ"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fontScale="90000"/>
          </a:bodyPr>
          <a:lstStyle/>
          <a:p>
            <a:r>
              <a:rPr lang="cs-CZ" sz="2000" b="1" dirty="0" smtClean="0">
                <a:solidFill>
                  <a:srgbClr val="FF0000"/>
                </a:solidFill>
              </a:rPr>
              <a:t>Domek č. p. 24.</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764704"/>
            <a:ext cx="8229600" cy="5688632"/>
          </a:xfrm>
        </p:spPr>
        <p:txBody>
          <a:bodyPr>
            <a:normAutofit fontScale="70000" lnSpcReduction="20000"/>
          </a:bodyPr>
          <a:lstStyle/>
          <a:p>
            <a:pPr algn="just"/>
            <a:r>
              <a:rPr lang="cs-CZ" dirty="0" smtClean="0"/>
              <a:t>Kolem roku </a:t>
            </a:r>
            <a:r>
              <a:rPr lang="cs-CZ" b="1" dirty="0" smtClean="0"/>
              <a:t>1870 </a:t>
            </a:r>
            <a:r>
              <a:rPr lang="cs-CZ" dirty="0" smtClean="0"/>
              <a:t>- vystavěli domek manželé </a:t>
            </a:r>
            <a:r>
              <a:rPr lang="cs-CZ" b="1" dirty="0" smtClean="0"/>
              <a:t>František a Kateřina Hubínkovi.</a:t>
            </a:r>
            <a:endParaRPr lang="cs-CZ" dirty="0" smtClean="0"/>
          </a:p>
          <a:p>
            <a:pPr algn="just"/>
            <a:r>
              <a:rPr lang="cs-CZ" b="1" dirty="0" smtClean="0"/>
              <a:t>1870 </a:t>
            </a:r>
            <a:r>
              <a:rPr lang="cs-CZ" dirty="0" smtClean="0"/>
              <a:t>- byl připsán domek domkáři </a:t>
            </a:r>
            <a:r>
              <a:rPr lang="cs-CZ" b="1" dirty="0" smtClean="0"/>
              <a:t>Františku Hubínkovi a Kateřině Vlčkové </a:t>
            </a:r>
            <a:r>
              <a:rPr lang="cs-CZ" dirty="0" smtClean="0"/>
              <a:t>z </a:t>
            </a:r>
            <a:r>
              <a:rPr lang="cs-CZ" dirty="0" smtClean="0">
                <a:solidFill>
                  <a:srgbClr val="92D050"/>
                </a:solidFill>
              </a:rPr>
              <a:t>Úročnice 17</a:t>
            </a:r>
            <a:r>
              <a:rPr lang="cs-CZ" dirty="0" smtClean="0"/>
              <a:t>. Dcera Marie.</a:t>
            </a:r>
          </a:p>
          <a:p>
            <a:pPr algn="just"/>
            <a:r>
              <a:rPr lang="cs-CZ" dirty="0" smtClean="0"/>
              <a:t>1874 - ∞Marie Nováková, služka v Úročnici 24 (otec †Jan Novák, podruh v Úročnici 6, matka </a:t>
            </a:r>
            <a:r>
              <a:rPr lang="cs-CZ" dirty="0" smtClean="0">
                <a:solidFill>
                  <a:srgbClr val="92D050"/>
                </a:solidFill>
              </a:rPr>
              <a:t>Anna Benešová z Úročnice 7</a:t>
            </a:r>
            <a:r>
              <a:rPr lang="cs-CZ" dirty="0" smtClean="0"/>
              <a:t>) a Josef Reisima, nádeník v Úročnici.</a:t>
            </a:r>
          </a:p>
          <a:p>
            <a:pPr algn="just"/>
            <a:r>
              <a:rPr lang="cs-CZ" dirty="0" smtClean="0"/>
              <a:t>1874 - ∞Kateřina Nováková (otec †Jan Novák, podruh v Úročnici 24, matka Anna Benešová z Úročnice 7) a František Turek nádeník v Úročnici 24.</a:t>
            </a:r>
          </a:p>
          <a:p>
            <a:pPr algn="just"/>
            <a:r>
              <a:rPr lang="cs-CZ" b="1" dirty="0" smtClean="0"/>
              <a:t>1892 </a:t>
            </a:r>
            <a:r>
              <a:rPr lang="cs-CZ" dirty="0" smtClean="0"/>
              <a:t>- když </a:t>
            </a:r>
            <a:r>
              <a:rPr lang="cs-CZ" b="1" dirty="0" smtClean="0"/>
              <a:t>Kateřina  Hubínková </a:t>
            </a:r>
            <a:r>
              <a:rPr lang="cs-CZ" dirty="0" smtClean="0"/>
              <a:t>zemřela, byla její polovice domku manželi </a:t>
            </a:r>
            <a:r>
              <a:rPr lang="cs-CZ" b="1" dirty="0" smtClean="0"/>
              <a:t>Františku Hubínkovi </a:t>
            </a:r>
            <a:r>
              <a:rPr lang="cs-CZ" dirty="0" smtClean="0"/>
              <a:t>do vlastnictví odevzdána.</a:t>
            </a:r>
          </a:p>
          <a:p>
            <a:pPr algn="just"/>
            <a:r>
              <a:rPr lang="cs-CZ" dirty="0" smtClean="0"/>
              <a:t>1897 - Jakub Máša, rolník, a Marie Uhlířová z Krhanic 7. Dcera Marie (za Matěje Tauchmanna, dělník v Úročnici 24).</a:t>
            </a:r>
          </a:p>
          <a:p>
            <a:pPr algn="just"/>
            <a:r>
              <a:rPr lang="cs-CZ" dirty="0" smtClean="0"/>
              <a:t>1897 - ∞dělník Martin Tauchmann a dělnice Kateřina Fraňková z Úročnice 12.</a:t>
            </a:r>
          </a:p>
          <a:p>
            <a:pPr algn="just"/>
            <a:r>
              <a:rPr lang="cs-CZ" dirty="0" smtClean="0"/>
              <a:t>1903 - dělník František Kočí a Františka Zoulova ze Zbožnice 1.</a:t>
            </a:r>
          </a:p>
          <a:p>
            <a:pPr algn="just"/>
            <a:r>
              <a:rPr lang="cs-CZ" b="1" dirty="0" smtClean="0"/>
              <a:t>1943 - František Hubínek se vystěhoval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78</a:t>
            </a:fld>
            <a:endParaRPr lang="cs-CZ"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1472" y="285728"/>
            <a:ext cx="8229600" cy="490066"/>
          </a:xfrm>
        </p:spPr>
        <p:txBody>
          <a:bodyPr>
            <a:normAutofit fontScale="90000"/>
          </a:bodyPr>
          <a:lstStyle/>
          <a:p>
            <a:r>
              <a:rPr lang="cs-CZ" sz="2000" b="1" dirty="0" smtClean="0">
                <a:solidFill>
                  <a:srgbClr val="FF0000"/>
                </a:solidFill>
              </a:rPr>
              <a:t>Domek č. p. 25.</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692696"/>
            <a:ext cx="8229600" cy="5760640"/>
          </a:xfrm>
        </p:spPr>
        <p:txBody>
          <a:bodyPr>
            <a:normAutofit fontScale="55000" lnSpcReduction="20000"/>
          </a:bodyPr>
          <a:lstStyle/>
          <a:p>
            <a:pPr algn="just"/>
            <a:r>
              <a:rPr lang="cs-CZ" sz="3500" b="1" dirty="0" smtClean="0"/>
              <a:t>1874 </a:t>
            </a:r>
            <a:r>
              <a:rPr lang="cs-CZ" sz="3500" dirty="0" smtClean="0"/>
              <a:t>- prodal </a:t>
            </a:r>
            <a:r>
              <a:rPr lang="cs-CZ" sz="3500" b="1" dirty="0" smtClean="0"/>
              <a:t>Václav Štěpán</a:t>
            </a:r>
            <a:r>
              <a:rPr lang="cs-CZ" sz="3500" dirty="0" smtClean="0"/>
              <a:t>, vlastník usedlosti č. p. 6 dílec zahradního pozemku, a sice 3 ary od stavení č. p. 6 vedle obecní cesty ležící a hraničící se zahrádkou k usedlosti č. p. 8 patřící k zřízení samostatné usedlosti manželům </a:t>
            </a:r>
            <a:r>
              <a:rPr lang="cs-CZ" sz="3500" b="1" dirty="0" smtClean="0"/>
              <a:t>Františku Šmejkalovi</a:t>
            </a:r>
            <a:r>
              <a:rPr lang="cs-CZ" sz="3500" dirty="0" smtClean="0"/>
              <a:t>, domkář, a </a:t>
            </a:r>
            <a:r>
              <a:rPr lang="cs-CZ" sz="3500" b="1" dirty="0" smtClean="0"/>
              <a:t>Barboře Havelkové </a:t>
            </a:r>
            <a:r>
              <a:rPr lang="cs-CZ" sz="3500" dirty="0" smtClean="0"/>
              <a:t>z </a:t>
            </a:r>
            <a:r>
              <a:rPr lang="cs-CZ" sz="3500" dirty="0" smtClean="0">
                <a:solidFill>
                  <a:srgbClr val="92D050"/>
                </a:solidFill>
              </a:rPr>
              <a:t>Úročnice 18</a:t>
            </a:r>
            <a:r>
              <a:rPr lang="cs-CZ" sz="3500" dirty="0" smtClean="0"/>
              <a:t>, oni tu dům tento vystavěli. Dcera Anna. </a:t>
            </a:r>
          </a:p>
          <a:p>
            <a:pPr algn="just"/>
            <a:r>
              <a:rPr lang="cs-CZ" sz="3500" dirty="0" smtClean="0"/>
              <a:t>1887 - Josef Žaba, dělník v Úročnici 25 (otec Jan Žaba, rolník v Úročnici 8) a Marie Ottová z Kamenného Újezdce 33.</a:t>
            </a:r>
          </a:p>
          <a:p>
            <a:pPr algn="just"/>
            <a:r>
              <a:rPr lang="cs-CZ" sz="3500" b="1" dirty="0" smtClean="0"/>
              <a:t>1893 </a:t>
            </a:r>
            <a:r>
              <a:rPr lang="cs-CZ" sz="3500" dirty="0" smtClean="0"/>
              <a:t>- koupili usedlost manželé </a:t>
            </a:r>
            <a:r>
              <a:rPr lang="cs-CZ" sz="3500" b="1" dirty="0" smtClean="0"/>
              <a:t>Václav Vnouček </a:t>
            </a:r>
            <a:r>
              <a:rPr lang="cs-CZ" sz="3500" dirty="0" smtClean="0"/>
              <a:t>z Bukovan 40, a </a:t>
            </a:r>
            <a:r>
              <a:rPr lang="cs-CZ" sz="3500" b="1" dirty="0" smtClean="0"/>
              <a:t>Anna Šmejkalová </a:t>
            </a:r>
            <a:r>
              <a:rPr lang="cs-CZ" sz="3500" dirty="0" smtClean="0"/>
              <a:t>z </a:t>
            </a:r>
            <a:r>
              <a:rPr lang="cs-CZ" sz="3500" dirty="0" smtClean="0">
                <a:solidFill>
                  <a:srgbClr val="92D050"/>
                </a:solidFill>
              </a:rPr>
              <a:t>Úročnice 25</a:t>
            </a:r>
            <a:r>
              <a:rPr lang="cs-CZ" sz="3500" dirty="0" smtClean="0"/>
              <a:t>. Děti Václav, Marie.</a:t>
            </a:r>
          </a:p>
          <a:p>
            <a:pPr algn="just"/>
            <a:r>
              <a:rPr lang="cs-CZ" sz="3500" dirty="0" smtClean="0"/>
              <a:t>1899 - Josef Šmejkal, zedník (*Úročnice 18, matka </a:t>
            </a:r>
            <a:r>
              <a:rPr lang="cs-CZ" sz="3500" dirty="0" smtClean="0">
                <a:solidFill>
                  <a:srgbClr val="92D050"/>
                </a:solidFill>
              </a:rPr>
              <a:t>Marie Havelková z Úročnice 18</a:t>
            </a:r>
            <a:r>
              <a:rPr lang="cs-CZ" sz="3500" dirty="0" smtClean="0"/>
              <a:t>, otec František Šmejkal z Břežan 11), manželka Anna Víšková (otec František Víšek, mistr kovář z Úročnice 9, matka Kateřina Bernardova z Bukové Lhoty).</a:t>
            </a:r>
          </a:p>
          <a:p>
            <a:pPr algn="just"/>
            <a:r>
              <a:rPr lang="cs-CZ" sz="3500" b="1" dirty="0" smtClean="0"/>
              <a:t>1903 </a:t>
            </a:r>
            <a:r>
              <a:rPr lang="cs-CZ" sz="3500" dirty="0" smtClean="0"/>
              <a:t>- převzal usedlost </a:t>
            </a:r>
            <a:r>
              <a:rPr lang="cs-CZ" sz="3500" b="1" dirty="0" smtClean="0"/>
              <a:t>František Vnouček.</a:t>
            </a:r>
            <a:endParaRPr lang="cs-CZ" sz="3500" dirty="0" smtClean="0"/>
          </a:p>
          <a:p>
            <a:pPr algn="just"/>
            <a:r>
              <a:rPr lang="cs-CZ" sz="3500" b="1" dirty="0" smtClean="0"/>
              <a:t>1904 </a:t>
            </a:r>
            <a:r>
              <a:rPr lang="cs-CZ" sz="3500" dirty="0" smtClean="0"/>
              <a:t>- usedlost ujala </a:t>
            </a:r>
            <a:r>
              <a:rPr lang="cs-CZ" sz="3500" b="1" dirty="0" smtClean="0"/>
              <a:t>Anna Vnoučková</a:t>
            </a:r>
            <a:r>
              <a:rPr lang="cs-CZ" sz="3500" dirty="0" smtClean="0"/>
              <a:t>, vdova po </a:t>
            </a:r>
            <a:r>
              <a:rPr lang="cs-CZ" sz="3500" b="1" dirty="0" smtClean="0"/>
              <a:t>Václavu Vnoučkovi.</a:t>
            </a:r>
            <a:endParaRPr lang="cs-CZ" sz="3500" dirty="0" smtClean="0"/>
          </a:p>
          <a:p>
            <a:pPr algn="just"/>
            <a:r>
              <a:rPr lang="cs-CZ" sz="3500" b="1" dirty="0" smtClean="0"/>
              <a:t>1905 </a:t>
            </a:r>
            <a:r>
              <a:rPr lang="cs-CZ" sz="3500" dirty="0" smtClean="0"/>
              <a:t>- převzal usedlost </a:t>
            </a:r>
            <a:r>
              <a:rPr lang="cs-CZ" sz="3500" b="1" dirty="0" smtClean="0"/>
              <a:t>Antonín Váňa</a:t>
            </a:r>
            <a:r>
              <a:rPr lang="cs-CZ" sz="3500" dirty="0" smtClean="0"/>
              <a:t>, vdovec z Nesvačil 33, manželka vdova </a:t>
            </a:r>
            <a:r>
              <a:rPr lang="cs-CZ" sz="3500" b="1" dirty="0" smtClean="0">
                <a:solidFill>
                  <a:srgbClr val="92D050"/>
                </a:solidFill>
              </a:rPr>
              <a:t>Anna Vnoučková</a:t>
            </a:r>
            <a:r>
              <a:rPr lang="cs-CZ" sz="3500" dirty="0" smtClean="0">
                <a:solidFill>
                  <a:srgbClr val="92D050"/>
                </a:solidFill>
              </a:rPr>
              <a:t>, rozená Šmejkalová z Úročnice 18</a:t>
            </a:r>
            <a:r>
              <a:rPr lang="cs-CZ" sz="3500" dirty="0" smtClean="0"/>
              <a:t>. Děti František.</a:t>
            </a:r>
          </a:p>
          <a:p>
            <a:pPr algn="just"/>
            <a:r>
              <a:rPr lang="cs-CZ" sz="3500" b="1" dirty="0" smtClean="0"/>
              <a:t>1906 </a:t>
            </a:r>
            <a:r>
              <a:rPr lang="cs-CZ" sz="3500" dirty="0" smtClean="0"/>
              <a:t>- koupila usedlost </a:t>
            </a:r>
            <a:r>
              <a:rPr lang="cs-CZ" sz="3500" b="1" dirty="0" smtClean="0"/>
              <a:t>obec Ouročnická.</a:t>
            </a:r>
            <a:endParaRPr lang="cs-CZ" sz="3500" dirty="0" smtClean="0"/>
          </a:p>
          <a:p>
            <a:pPr algn="just"/>
            <a:r>
              <a:rPr lang="cs-CZ" sz="3500" dirty="0" smtClean="0"/>
              <a:t>1910 - bydlí Josef Havelka, zedník, a Anna Ottová z Kamenného Újezdce 33. Děti Marie (za Turka z Bukovan 5) a Anežka (za Kůstku z Prahy).</a:t>
            </a:r>
          </a:p>
          <a:p>
            <a:pPr algn="just"/>
            <a:r>
              <a:rPr lang="cs-CZ" sz="3500" b="1" dirty="0" smtClean="0"/>
              <a:t>1943 - Josef Dvořák se vystěhoval z obce</a:t>
            </a:r>
            <a:r>
              <a:rPr lang="cs-CZ" sz="3500" dirty="0" smtClean="0"/>
              <a:t>. Děti Růžena Marie, Matěj Josef.</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79</a:t>
            </a:fld>
            <a:endParaRPr lang="cs-CZ"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620688"/>
            <a:ext cx="8229600" cy="216024"/>
          </a:xfrm>
        </p:spPr>
        <p:txBody>
          <a:bodyPr>
            <a:normAutofit fontScale="90000"/>
          </a:bodyPr>
          <a:lstStyle/>
          <a:p>
            <a:r>
              <a:rPr lang="cs-CZ" sz="2200" b="1" dirty="0" smtClean="0">
                <a:solidFill>
                  <a:srgbClr val="FF0000"/>
                </a:solidFill>
              </a:rPr>
              <a:t>Domek č. p. 26.</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980728"/>
            <a:ext cx="8229600" cy="5591544"/>
          </a:xfrm>
        </p:spPr>
        <p:txBody>
          <a:bodyPr>
            <a:normAutofit fontScale="70000" lnSpcReduction="20000"/>
          </a:bodyPr>
          <a:lstStyle/>
          <a:p>
            <a:pPr algn="just"/>
            <a:r>
              <a:rPr lang="cs-CZ" dirty="0" smtClean="0"/>
              <a:t>Kolem roku </a:t>
            </a:r>
            <a:r>
              <a:rPr lang="cs-CZ" b="1" dirty="0" smtClean="0"/>
              <a:t>1873 </a:t>
            </a:r>
            <a:r>
              <a:rPr lang="cs-CZ" dirty="0" smtClean="0"/>
              <a:t>- domek č. p. 26 vystavěli manželé </a:t>
            </a:r>
            <a:r>
              <a:rPr lang="cs-CZ" b="1" dirty="0" smtClean="0"/>
              <a:t>Jan a Barbora Havlíčkovi</a:t>
            </a:r>
            <a:r>
              <a:rPr lang="cs-CZ" dirty="0" smtClean="0"/>
              <a:t>, na pozemku, který koupili od </a:t>
            </a:r>
            <a:r>
              <a:rPr lang="cs-CZ" b="1" dirty="0" smtClean="0"/>
              <a:t>Jakuba Máši </a:t>
            </a:r>
            <a:r>
              <a:rPr lang="cs-CZ" dirty="0" smtClean="0"/>
              <a:t>ve výměře </a:t>
            </a:r>
            <a:r>
              <a:rPr lang="cs-CZ" i="1" dirty="0" smtClean="0"/>
              <a:t>1055</a:t>
            </a:r>
            <a:r>
              <a:rPr lang="cs-CZ" i="1" baseline="30000" dirty="0" smtClean="0"/>
              <a:t>00</a:t>
            </a:r>
            <a:r>
              <a:rPr lang="cs-CZ" i="1" dirty="0" smtClean="0"/>
              <a:t> za 100 zl. víd. č.</a:t>
            </a:r>
          </a:p>
          <a:p>
            <a:pPr algn="just"/>
            <a:r>
              <a:rPr lang="cs-CZ" dirty="0" smtClean="0"/>
              <a:t>1882 - ∞Anna Havlíčková (otec Josef Havlíček, dělník z Úročnice 26, matka Kateřina Fraňková z Podělus 7) a Josef Franěk dělník z Přibyšic.</a:t>
            </a:r>
          </a:p>
          <a:p>
            <a:pPr algn="just"/>
            <a:r>
              <a:rPr lang="cs-CZ" b="1" dirty="0" smtClean="0"/>
              <a:t>1897 </a:t>
            </a:r>
            <a:r>
              <a:rPr lang="cs-CZ" dirty="0" smtClean="0"/>
              <a:t>- převzali usedlost manželé </a:t>
            </a:r>
            <a:r>
              <a:rPr lang="cs-CZ" b="1" dirty="0" smtClean="0"/>
              <a:t>Josef a Anna Havlíčkovi. </a:t>
            </a:r>
            <a:r>
              <a:rPr lang="cs-CZ" dirty="0" smtClean="0"/>
              <a:t>Děti František, Jan, Jindřich, Marie.</a:t>
            </a:r>
          </a:p>
          <a:p>
            <a:pPr algn="just"/>
            <a:r>
              <a:rPr lang="cs-CZ" dirty="0" smtClean="0"/>
              <a:t>1905 - ∞Jan Havlíček, domkář a </a:t>
            </a:r>
            <a:r>
              <a:rPr lang="cs-CZ" dirty="0" smtClean="0">
                <a:solidFill>
                  <a:srgbClr val="92D050"/>
                </a:solidFill>
              </a:rPr>
              <a:t>Barbora Škoulova z Úročnice 9</a:t>
            </a:r>
            <a:r>
              <a:rPr lang="cs-CZ" dirty="0" smtClean="0"/>
              <a:t>, dcera Kateřina (za Mottla, truhlář ze Zbožnice 11). Děti Václav.</a:t>
            </a:r>
          </a:p>
          <a:p>
            <a:pPr algn="just"/>
            <a:r>
              <a:rPr lang="cs-CZ" dirty="0" smtClean="0"/>
              <a:t>1908 - dělník Josef Havelka, dcera Anna (za Františka Zoulu, tesař z Hrusic 6, otec Jan Zoula, </a:t>
            </a:r>
            <a:r>
              <a:rPr lang="cs-CZ" dirty="0" smtClean="0">
                <a:solidFill>
                  <a:srgbClr val="00B0F0"/>
                </a:solidFill>
              </a:rPr>
              <a:t>luční hajný </a:t>
            </a:r>
            <a:r>
              <a:rPr lang="cs-CZ" dirty="0" smtClean="0"/>
              <a:t>z Hrusic 6).</a:t>
            </a:r>
          </a:p>
          <a:p>
            <a:pPr algn="just"/>
            <a:r>
              <a:rPr lang="cs-CZ" b="1" dirty="0" smtClean="0"/>
              <a:t>1924 - Jindřich Havlíček</a:t>
            </a:r>
            <a:r>
              <a:rPr lang="cs-CZ" dirty="0" smtClean="0"/>
              <a:t>, zedník, *1900, svobodný, činný člen SDH.</a:t>
            </a:r>
          </a:p>
          <a:p>
            <a:pPr algn="just"/>
            <a:r>
              <a:rPr lang="cs-CZ" dirty="0" smtClean="0"/>
              <a:t>1919 - František Havlíček, strojní zámečník.</a:t>
            </a:r>
          </a:p>
          <a:p>
            <a:pPr algn="just"/>
            <a:r>
              <a:rPr lang="cs-CZ" dirty="0" smtClean="0"/>
              <a:t>1930 - Josef Dvořák, dělník (narozen Krusičany 1900, manželka Marie, *1904), zbrojmistr SDH. Děti Milena, Marie, Josef.</a:t>
            </a:r>
          </a:p>
          <a:p>
            <a:pPr algn="just"/>
            <a:r>
              <a:rPr lang="cs-CZ" b="1" dirty="0" smtClean="0"/>
              <a:t>1943 - Josef Havlíček se vystěhoval z obce.</a:t>
            </a:r>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80</a:t>
            </a:fld>
            <a:endParaRPr lang="cs-CZ"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1472" y="500042"/>
            <a:ext cx="8229600" cy="288032"/>
          </a:xfrm>
        </p:spPr>
        <p:txBody>
          <a:bodyPr>
            <a:normAutofit fontScale="90000"/>
          </a:bodyPr>
          <a:lstStyle/>
          <a:p>
            <a:r>
              <a:rPr lang="cs-CZ" sz="2000" b="1" dirty="0" smtClean="0">
                <a:solidFill>
                  <a:srgbClr val="FF0000"/>
                </a:solidFill>
              </a:rPr>
              <a:t>Usedlost č. p. 27.</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764704"/>
            <a:ext cx="8229600" cy="5361459"/>
          </a:xfrm>
        </p:spPr>
        <p:txBody>
          <a:bodyPr>
            <a:normAutofit fontScale="70000" lnSpcReduction="20000"/>
          </a:bodyPr>
          <a:lstStyle/>
          <a:p>
            <a:pPr algn="just"/>
            <a:r>
              <a:rPr lang="cs-CZ" b="1" dirty="0" smtClean="0"/>
              <a:t>1877 </a:t>
            </a:r>
            <a:r>
              <a:rPr lang="cs-CZ" dirty="0" smtClean="0"/>
              <a:t>- manželé </a:t>
            </a:r>
            <a:r>
              <a:rPr lang="cs-CZ" b="1" dirty="0" smtClean="0"/>
              <a:t>Václav a Anna Škoulovi </a:t>
            </a:r>
            <a:r>
              <a:rPr lang="cs-CZ" dirty="0" smtClean="0"/>
              <a:t>od usedlosti č. p. 9 prodali více pozemků manželům </a:t>
            </a:r>
            <a:r>
              <a:rPr lang="cs-CZ" b="1" dirty="0" smtClean="0"/>
              <a:t>Josefu a Barboře Řehákovým.</a:t>
            </a:r>
            <a:endParaRPr lang="cs-CZ" dirty="0" smtClean="0"/>
          </a:p>
          <a:p>
            <a:pPr algn="just"/>
            <a:r>
              <a:rPr lang="cs-CZ" dirty="0" smtClean="0"/>
              <a:t>Kolem roku </a:t>
            </a:r>
            <a:r>
              <a:rPr lang="cs-CZ" b="1" dirty="0" smtClean="0"/>
              <a:t>1877 </a:t>
            </a:r>
            <a:r>
              <a:rPr lang="cs-CZ" dirty="0" smtClean="0"/>
              <a:t>- byl dům manželi </a:t>
            </a:r>
            <a:r>
              <a:rPr lang="cs-CZ" b="1" dirty="0" smtClean="0"/>
              <a:t>Josefem Řehákem a Barbora Mráčková </a:t>
            </a:r>
            <a:r>
              <a:rPr lang="cs-CZ" dirty="0" smtClean="0"/>
              <a:t>z Pacova 6, vystavěn. Dcery Antonie, Františka a Vincenc.</a:t>
            </a:r>
          </a:p>
          <a:p>
            <a:pPr algn="just"/>
            <a:r>
              <a:rPr lang="cs-CZ" dirty="0" smtClean="0"/>
              <a:t>1882 - ∞Kateřina Havlíčková (otec Josef Havlíček, dělník z Úročnice 27) a František Žížala, dělník z Chlístova.</a:t>
            </a:r>
          </a:p>
          <a:p>
            <a:pPr algn="just"/>
            <a:r>
              <a:rPr lang="cs-CZ" dirty="0" smtClean="0"/>
              <a:t>1884 - *Růžena Fraňková, otec Josef Franěk, později dělník v Úročnici 13, matka </a:t>
            </a:r>
            <a:r>
              <a:rPr lang="cs-CZ" dirty="0" smtClean="0">
                <a:solidFill>
                  <a:srgbClr val="92D050"/>
                </a:solidFill>
              </a:rPr>
              <a:t>Anna Havlíčková z Úročnice 26</a:t>
            </a:r>
            <a:r>
              <a:rPr lang="cs-CZ" dirty="0" smtClean="0"/>
              <a:t>.</a:t>
            </a:r>
          </a:p>
          <a:p>
            <a:pPr algn="just"/>
            <a:r>
              <a:rPr lang="cs-CZ" b="1" dirty="0" smtClean="0"/>
              <a:t>1897</a:t>
            </a:r>
            <a:r>
              <a:rPr lang="cs-CZ" dirty="0" smtClean="0"/>
              <a:t> - Barbora Řeháková zemřela, patřící jí polovici usedlosti převzal pozůstalý manžel </a:t>
            </a:r>
            <a:r>
              <a:rPr lang="cs-CZ" b="1" dirty="0" smtClean="0"/>
              <a:t>Josef Řehák.</a:t>
            </a:r>
          </a:p>
          <a:p>
            <a:pPr algn="just"/>
            <a:r>
              <a:rPr lang="cs-CZ" b="1" dirty="0" smtClean="0"/>
              <a:t>1899 </a:t>
            </a:r>
            <a:r>
              <a:rPr lang="cs-CZ" dirty="0" smtClean="0"/>
              <a:t>- převzali usedlost manželé </a:t>
            </a:r>
            <a:r>
              <a:rPr lang="cs-CZ" b="1" dirty="0" smtClean="0"/>
              <a:t>Josef a Marie Klenovcovi.</a:t>
            </a:r>
          </a:p>
          <a:p>
            <a:pPr algn="just"/>
            <a:r>
              <a:rPr lang="cs-CZ" dirty="0" smtClean="0"/>
              <a:t>1903 - ∞Antonie Řeháková a Václav Dvořák, obuvník, Týnice 2. </a:t>
            </a:r>
          </a:p>
          <a:p>
            <a:pPr algn="just"/>
            <a:r>
              <a:rPr lang="cs-CZ" dirty="0" smtClean="0"/>
              <a:t>1903 - ∞Františka Řeháková a Josef Kocába, dělník z Jarkovic 15.</a:t>
            </a:r>
          </a:p>
          <a:p>
            <a:pPr algn="just"/>
            <a:r>
              <a:rPr lang="cs-CZ" dirty="0" smtClean="0"/>
              <a:t>1924 - *</a:t>
            </a:r>
            <a:r>
              <a:rPr lang="cs-CZ" dirty="0" smtClean="0">
                <a:solidFill>
                  <a:srgbClr val="0070C0"/>
                </a:solidFill>
              </a:rPr>
              <a:t>Jarmila Hubínková</a:t>
            </a:r>
            <a:r>
              <a:rPr lang="cs-CZ" dirty="0" smtClean="0"/>
              <a:t>, otec </a:t>
            </a:r>
            <a:r>
              <a:rPr lang="cs-CZ" b="1" dirty="0" smtClean="0"/>
              <a:t>František Hubínek</a:t>
            </a:r>
            <a:r>
              <a:rPr lang="cs-CZ" dirty="0" smtClean="0"/>
              <a:t>.</a:t>
            </a:r>
          </a:p>
          <a:p>
            <a:pPr algn="just"/>
            <a:r>
              <a:rPr lang="cs-CZ" dirty="0" smtClean="0"/>
              <a:t>1928 - </a:t>
            </a:r>
            <a:r>
              <a:rPr lang="cs-CZ" b="1" dirty="0" smtClean="0"/>
              <a:t>František Hubínek </a:t>
            </a:r>
            <a:r>
              <a:rPr lang="cs-CZ" dirty="0" smtClean="0"/>
              <a:t>prodal dům </a:t>
            </a:r>
            <a:r>
              <a:rPr lang="cs-CZ" b="1" dirty="0" smtClean="0"/>
              <a:t>Josefu Čeňkovi</a:t>
            </a:r>
            <a:r>
              <a:rPr lang="cs-CZ" dirty="0" smtClean="0"/>
              <a:t>, poté koupil dům č. p. 16. </a:t>
            </a:r>
          </a:p>
          <a:p>
            <a:pPr algn="just"/>
            <a:r>
              <a:rPr lang="cs-CZ" b="1" dirty="0" smtClean="0"/>
              <a:t>1943 - Josef Čeněk se vystěhoval z obce.</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81</a:t>
            </a:fld>
            <a:endParaRPr lang="cs-CZ"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r>
              <a:rPr lang="cs-CZ" sz="2000" b="1" dirty="0" smtClean="0">
                <a:solidFill>
                  <a:srgbClr val="FF0000"/>
                </a:solidFill>
              </a:rPr>
              <a:t>Usedlost č. p. 28.</a:t>
            </a:r>
            <a:endParaRPr lang="cs-CZ" sz="2000" dirty="0">
              <a:solidFill>
                <a:srgbClr val="FF0000"/>
              </a:solidFill>
            </a:endParaRPr>
          </a:p>
        </p:txBody>
      </p:sp>
      <p:sp>
        <p:nvSpPr>
          <p:cNvPr id="3" name="Zástupný symbol pro obsah 2"/>
          <p:cNvSpPr>
            <a:spLocks noGrp="1"/>
          </p:cNvSpPr>
          <p:nvPr>
            <p:ph idx="1"/>
          </p:nvPr>
        </p:nvSpPr>
        <p:spPr>
          <a:xfrm>
            <a:off x="457200" y="908720"/>
            <a:ext cx="8229600" cy="5760640"/>
          </a:xfrm>
        </p:spPr>
        <p:txBody>
          <a:bodyPr>
            <a:normAutofit fontScale="62500" lnSpcReduction="20000"/>
          </a:bodyPr>
          <a:lstStyle/>
          <a:p>
            <a:pPr algn="just"/>
            <a:r>
              <a:rPr lang="cs-CZ" sz="3400" b="1" dirty="0" smtClean="0"/>
              <a:t>1875 </a:t>
            </a:r>
            <a:r>
              <a:rPr lang="cs-CZ" sz="3400" dirty="0" smtClean="0"/>
              <a:t>- manželé </a:t>
            </a:r>
            <a:r>
              <a:rPr lang="cs-CZ" sz="3400" b="1" dirty="0" smtClean="0"/>
              <a:t>Václav a Marie Svátkovi </a:t>
            </a:r>
            <a:r>
              <a:rPr lang="cs-CZ" sz="3400" dirty="0" smtClean="0"/>
              <a:t>vyměnili od usedlosti č. p. 13 více pozemků manželům </a:t>
            </a:r>
            <a:r>
              <a:rPr lang="cs-CZ" sz="3400" b="1" dirty="0" smtClean="0"/>
              <a:t>Jakubu a Marii Mášovým</a:t>
            </a:r>
            <a:r>
              <a:rPr lang="cs-CZ" sz="3400" dirty="0" smtClean="0"/>
              <a:t>, a tito při nich stavení vystavěli.</a:t>
            </a:r>
          </a:p>
          <a:p>
            <a:pPr algn="just"/>
            <a:r>
              <a:rPr lang="cs-CZ" sz="3400" dirty="0" smtClean="0"/>
              <a:t>1878 - *Anna Štěpánová (otec František Štěpán, dělník z Úročnice 28, matka </a:t>
            </a:r>
            <a:r>
              <a:rPr lang="cs-CZ" sz="3400" dirty="0" smtClean="0">
                <a:solidFill>
                  <a:srgbClr val="92D050"/>
                </a:solidFill>
              </a:rPr>
              <a:t>Kateřina Havelková z Úročnice 2</a:t>
            </a:r>
            <a:r>
              <a:rPr lang="cs-CZ" sz="3400" dirty="0" smtClean="0"/>
              <a:t>) a Antonín Řehák, truhlář ze Šestajovic.</a:t>
            </a:r>
          </a:p>
          <a:p>
            <a:pPr algn="just"/>
            <a:r>
              <a:rPr lang="cs-CZ" sz="3400" b="1" dirty="0" smtClean="0"/>
              <a:t>1897 </a:t>
            </a:r>
            <a:r>
              <a:rPr lang="cs-CZ" sz="3400" dirty="0" smtClean="0"/>
              <a:t>- převzali usedlost manželé </a:t>
            </a:r>
            <a:r>
              <a:rPr lang="cs-CZ" sz="3400" b="1" dirty="0" smtClean="0"/>
              <a:t>František a Marie (rozená Štěpánová) Mášovi. </a:t>
            </a:r>
            <a:r>
              <a:rPr lang="cs-CZ" sz="3400" dirty="0" smtClean="0"/>
              <a:t>Děti Karel, Josef, Antonie, Jan Nepomuk, František, Bohumil.</a:t>
            </a:r>
          </a:p>
          <a:p>
            <a:pPr algn="just"/>
            <a:r>
              <a:rPr lang="cs-CZ" sz="3400" dirty="0" smtClean="0"/>
              <a:t>1908 – 1913 - *Kristina Micková, Marie Havelková, Josef Maroušek.</a:t>
            </a:r>
          </a:p>
          <a:p>
            <a:pPr algn="just"/>
            <a:r>
              <a:rPr lang="cs-CZ" sz="3400" dirty="0" smtClean="0"/>
              <a:t>1913 - bydlí Josef Havelka, zedník, a Anna Ottová z Kamenného Újezdce. Dcera Anna, služka v č. p. 28.</a:t>
            </a:r>
          </a:p>
          <a:p>
            <a:pPr algn="just"/>
            <a:r>
              <a:rPr lang="cs-CZ" sz="3400" dirty="0" smtClean="0"/>
              <a:t>1913 – 1927 - *František Kůstka, Božena Sojková, Vlasta Sojková, Josef Vnouček, Marie Zdvihalová, Josef Zdvihal.</a:t>
            </a:r>
          </a:p>
          <a:p>
            <a:pPr algn="just"/>
            <a:r>
              <a:rPr lang="cs-CZ" sz="3400" dirty="0" smtClean="0"/>
              <a:t>1928 - </a:t>
            </a:r>
            <a:r>
              <a:rPr lang="cs-CZ" sz="3400" b="1" dirty="0" smtClean="0"/>
              <a:t>Bohumil Zdvihal</a:t>
            </a:r>
            <a:r>
              <a:rPr lang="cs-CZ" sz="3400" dirty="0" smtClean="0"/>
              <a:t>, dělník, *1903, ženatý, 2 děti, činný člen SDH, 1931 přesídlil.</a:t>
            </a:r>
          </a:p>
          <a:p>
            <a:pPr algn="just"/>
            <a:r>
              <a:rPr lang="cs-CZ" sz="3400" dirty="0" smtClean="0"/>
              <a:t>1928 – 1930 - *František Šmejkal, Marie Božena Šmejkalová.</a:t>
            </a:r>
          </a:p>
          <a:p>
            <a:pPr algn="just"/>
            <a:r>
              <a:rPr lang="cs-CZ" sz="3400" b="1" dirty="0" smtClean="0"/>
              <a:t>1931 - Bohumil Zdvihal, přesídlil</a:t>
            </a:r>
            <a:endParaRPr lang="cs-CZ" sz="3400" dirty="0" smtClean="0"/>
          </a:p>
          <a:p>
            <a:pPr algn="just"/>
            <a:r>
              <a:rPr lang="cs-CZ" sz="3400" dirty="0" smtClean="0"/>
              <a:t>1932 - *Bohumila Anna Mášová.</a:t>
            </a:r>
          </a:p>
          <a:p>
            <a:pPr algn="just"/>
            <a:r>
              <a:rPr lang="cs-CZ" sz="3400" b="1" dirty="0" smtClean="0"/>
              <a:t>1943 - Josef Máša se vystěhoval z obce.</a:t>
            </a:r>
            <a:endParaRPr lang="cs-CZ" sz="3400"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82</a:t>
            </a:fld>
            <a:endParaRPr lang="cs-CZ"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rmAutofit/>
          </a:bodyPr>
          <a:lstStyle/>
          <a:p>
            <a:r>
              <a:rPr lang="cs-CZ" sz="2000" b="1" dirty="0" smtClean="0">
                <a:solidFill>
                  <a:srgbClr val="FF0000"/>
                </a:solidFill>
              </a:rPr>
              <a:t>Domek č. p. 29.</a:t>
            </a:r>
            <a:endParaRPr lang="cs-CZ" sz="2000" dirty="0">
              <a:solidFill>
                <a:srgbClr val="FF0000"/>
              </a:solidFill>
            </a:endParaRPr>
          </a:p>
        </p:txBody>
      </p:sp>
      <p:sp>
        <p:nvSpPr>
          <p:cNvPr id="3" name="Zástupný symbol pro obsah 2"/>
          <p:cNvSpPr>
            <a:spLocks noGrp="1"/>
          </p:cNvSpPr>
          <p:nvPr>
            <p:ph idx="1"/>
          </p:nvPr>
        </p:nvSpPr>
        <p:spPr>
          <a:xfrm>
            <a:off x="457200" y="764704"/>
            <a:ext cx="8229600" cy="5879006"/>
          </a:xfrm>
        </p:spPr>
        <p:txBody>
          <a:bodyPr>
            <a:normAutofit fontScale="55000" lnSpcReduction="20000"/>
          </a:bodyPr>
          <a:lstStyle/>
          <a:p>
            <a:pPr algn="just"/>
            <a:r>
              <a:rPr lang="cs-CZ" sz="3600" dirty="0" smtClean="0"/>
              <a:t>1881 - prodal  Vojtěch Žižka část pozemku od usedlosti č. p. 17 manželům </a:t>
            </a:r>
            <a:r>
              <a:rPr lang="cs-CZ" sz="3600" b="1" dirty="0" smtClean="0"/>
              <a:t>Václavu a Marii Fraňkovým.</a:t>
            </a:r>
          </a:p>
          <a:p>
            <a:pPr algn="just"/>
            <a:r>
              <a:rPr lang="cs-CZ" sz="3600" b="1" dirty="0" smtClean="0"/>
              <a:t>1881 </a:t>
            </a:r>
            <a:r>
              <a:rPr lang="cs-CZ" sz="3600" dirty="0" smtClean="0"/>
              <a:t>- manželé </a:t>
            </a:r>
            <a:r>
              <a:rPr lang="cs-CZ" sz="3600" b="1" dirty="0" smtClean="0"/>
              <a:t>Václav a Marie Fraňkovi </a:t>
            </a:r>
            <a:r>
              <a:rPr lang="cs-CZ" sz="3600" dirty="0" smtClean="0"/>
              <a:t>vystavěli na koupeném pozemku domek č. p. 29. Děti Vácslav, Marie, Anežka, Jindřich.</a:t>
            </a:r>
          </a:p>
          <a:p>
            <a:pPr algn="just"/>
            <a:r>
              <a:rPr lang="cs-CZ" sz="3600" b="1" dirty="0" smtClean="0"/>
              <a:t>1905 </a:t>
            </a:r>
            <a:r>
              <a:rPr lang="cs-CZ" sz="3600" dirty="0" smtClean="0"/>
              <a:t>- dům byl dědičně odevzdán </a:t>
            </a:r>
            <a:r>
              <a:rPr lang="cs-CZ" sz="3600" b="1" dirty="0" smtClean="0"/>
              <a:t>Jindřichu Fraňkovi.</a:t>
            </a:r>
            <a:endParaRPr lang="cs-CZ" sz="3600" dirty="0" smtClean="0"/>
          </a:p>
          <a:p>
            <a:pPr algn="just"/>
            <a:r>
              <a:rPr lang="cs-CZ" sz="3600" dirty="0" smtClean="0"/>
              <a:t>1908 - Jindřich Franěk se oženil s Růženou Fraňkovou. Děti Marie, Anna, Barbora.</a:t>
            </a:r>
          </a:p>
          <a:p>
            <a:pPr algn="just"/>
            <a:r>
              <a:rPr lang="cs-CZ" sz="3600" dirty="0" smtClean="0"/>
              <a:t>1913 - ∞Barbora Fraňková (otec †Vácslav Franěk, zedník z Úročnice 29, matka </a:t>
            </a:r>
            <a:r>
              <a:rPr lang="cs-CZ" sz="3600" dirty="0" smtClean="0">
                <a:solidFill>
                  <a:srgbClr val="92D050"/>
                </a:solidFill>
              </a:rPr>
              <a:t>Marie Žižková z Úročnice 17</a:t>
            </a:r>
            <a:r>
              <a:rPr lang="cs-CZ" sz="3600" dirty="0" smtClean="0"/>
              <a:t>) a Josef Kříž, zedník ve Václavicích.</a:t>
            </a:r>
          </a:p>
          <a:p>
            <a:pPr algn="just"/>
            <a:r>
              <a:rPr lang="cs-CZ" sz="3600" dirty="0" smtClean="0">
                <a:solidFill>
                  <a:srgbClr val="00B0F0"/>
                </a:solidFill>
              </a:rPr>
              <a:t>1917 - * Ladislav Jindřich Franěk, později kronikář obce. </a:t>
            </a:r>
            <a:r>
              <a:rPr lang="cs-CZ" sz="3600" dirty="0" smtClean="0"/>
              <a:t>Matka Růžena Fraňková.</a:t>
            </a:r>
          </a:p>
          <a:p>
            <a:pPr algn="just"/>
            <a:r>
              <a:rPr lang="cs-CZ" sz="3600" dirty="0" smtClean="0"/>
              <a:t>1919 - ∞Anežka Fraňková (otec †Vácslav Franěk, zedník z Úročnice 29, matka Marie Žižková z Úročnice 17) a Václav Maceška z Václavic 11.</a:t>
            </a:r>
          </a:p>
          <a:p>
            <a:pPr algn="just"/>
            <a:r>
              <a:rPr lang="cs-CZ" sz="3600" b="1" dirty="0" smtClean="0"/>
              <a:t>1919 </a:t>
            </a:r>
            <a:r>
              <a:rPr lang="cs-CZ" sz="3600" dirty="0" smtClean="0"/>
              <a:t>- bydlí Jindřich </a:t>
            </a:r>
            <a:r>
              <a:rPr lang="cs-CZ" sz="3600" b="1" dirty="0" smtClean="0"/>
              <a:t>Franěk, zedník.</a:t>
            </a:r>
            <a:endParaRPr lang="cs-CZ" sz="3600" dirty="0" smtClean="0"/>
          </a:p>
          <a:p>
            <a:pPr algn="just"/>
            <a:r>
              <a:rPr lang="cs-CZ" sz="3600" dirty="0" smtClean="0"/>
              <a:t>1923 - Josef Franěk, tesař, * 1905 Úročnice, svobodný, činný člen SDH.</a:t>
            </a:r>
          </a:p>
          <a:p>
            <a:pPr algn="just"/>
            <a:r>
              <a:rPr lang="cs-CZ" sz="3600" dirty="0" smtClean="0"/>
              <a:t>1928 - Josef Franěk, tesař, *1905 Úročnice, ženatý, 1 dítě, činný člen SDH.</a:t>
            </a:r>
          </a:p>
          <a:p>
            <a:pPr algn="just"/>
            <a:r>
              <a:rPr lang="cs-CZ" sz="3600" dirty="0" smtClean="0"/>
              <a:t>1929 - Anna Fraňková, místopředsedkyně spolku Komenský.</a:t>
            </a:r>
          </a:p>
          <a:p>
            <a:pPr algn="just"/>
            <a:r>
              <a:rPr lang="cs-CZ" sz="3600" b="1" dirty="0" smtClean="0"/>
              <a:t>1943 - Růžena Fraňková se synem Ladislavem se vystěhovala z obce, do domu p. Potůčka v Peceradech.</a:t>
            </a:r>
            <a:endParaRPr lang="cs-CZ" sz="3600"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83</a:t>
            </a:fld>
            <a:endParaRPr lang="cs-CZ"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rmAutofit fontScale="90000"/>
          </a:bodyPr>
          <a:lstStyle/>
          <a:p>
            <a:r>
              <a:rPr lang="cs-CZ" sz="2000" b="1" dirty="0" smtClean="0">
                <a:solidFill>
                  <a:srgbClr val="FF0000"/>
                </a:solidFill>
              </a:rPr>
              <a:t>Domek č. p. 30.</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764704"/>
            <a:ext cx="8229600" cy="6093296"/>
          </a:xfrm>
        </p:spPr>
        <p:txBody>
          <a:bodyPr>
            <a:normAutofit fontScale="62500" lnSpcReduction="20000"/>
          </a:bodyPr>
          <a:lstStyle/>
          <a:p>
            <a:pPr algn="just"/>
            <a:r>
              <a:rPr lang="cs-CZ" sz="3500" b="1" dirty="0" smtClean="0"/>
              <a:t>1886 </a:t>
            </a:r>
            <a:r>
              <a:rPr lang="cs-CZ" sz="3500" dirty="0" smtClean="0"/>
              <a:t>- manželé </a:t>
            </a:r>
            <a:r>
              <a:rPr lang="cs-CZ" sz="3500" b="1" dirty="0" smtClean="0"/>
              <a:t>Matěj a Anna Fraňkovi </a:t>
            </a:r>
            <a:r>
              <a:rPr lang="cs-CZ" sz="3500" dirty="0" smtClean="0"/>
              <a:t>koupili od </a:t>
            </a:r>
            <a:r>
              <a:rPr lang="cs-CZ" sz="3500" b="1" dirty="0" smtClean="0"/>
              <a:t>Františka Vilímka, </a:t>
            </a:r>
            <a:r>
              <a:rPr lang="cs-CZ" sz="3500" dirty="0" smtClean="0"/>
              <a:t>vlastníka usedlosti č. p. 12 část pozemku a vystavění domku.</a:t>
            </a:r>
          </a:p>
          <a:p>
            <a:pPr algn="just"/>
            <a:r>
              <a:rPr lang="cs-CZ" sz="3500" dirty="0" smtClean="0"/>
              <a:t>Kolem roku </a:t>
            </a:r>
            <a:r>
              <a:rPr lang="cs-CZ" sz="3500" b="1" dirty="0" smtClean="0"/>
              <a:t>1886 </a:t>
            </a:r>
            <a:r>
              <a:rPr lang="cs-CZ" sz="3500" dirty="0" smtClean="0"/>
              <a:t>- domek vystavěn. </a:t>
            </a:r>
          </a:p>
          <a:p>
            <a:pPr algn="just"/>
            <a:r>
              <a:rPr lang="cs-CZ" sz="3500" b="1" dirty="0" smtClean="0"/>
              <a:t>1888 – </a:t>
            </a:r>
            <a:r>
              <a:rPr lang="cs-CZ" sz="3500" dirty="0" smtClean="0"/>
              <a:t>soudem zapsán do katastru.</a:t>
            </a:r>
          </a:p>
          <a:p>
            <a:pPr algn="just"/>
            <a:r>
              <a:rPr lang="cs-CZ" sz="3500" dirty="0" smtClean="0"/>
              <a:t>1900 - ∞Marie Fraňková, *Úročnice 22 (otec Matěj Franěk, tesař z Úročnice 30) a Josef Jirák, tesařský pomocník z Václavic 29, společně domek převzali. Děti Růžena, František, Josef, Bohumil, Marie.</a:t>
            </a:r>
          </a:p>
          <a:p>
            <a:pPr algn="just"/>
            <a:r>
              <a:rPr lang="cs-CZ" sz="3500" dirty="0" smtClean="0"/>
              <a:t>1903 - Josef Jirák, domkář.</a:t>
            </a:r>
          </a:p>
          <a:p>
            <a:pPr algn="just"/>
            <a:r>
              <a:rPr lang="cs-CZ" sz="3500" dirty="0" smtClean="0"/>
              <a:t>1903 - ∞Františka Fraňková, *Úročnice a Jan Pelíšek, zedník z Poříčí 33.</a:t>
            </a:r>
          </a:p>
          <a:p>
            <a:pPr algn="just"/>
            <a:r>
              <a:rPr lang="cs-CZ" sz="3500" dirty="0" smtClean="0"/>
              <a:t>1901 – 1909 - *Růžena Jiráková, František Jirák (manželka Marie), později zedník v č. p. 53 Josef Jirák, Bohumil Jirák, Marie Jiráková.</a:t>
            </a:r>
          </a:p>
          <a:p>
            <a:pPr algn="just"/>
            <a:r>
              <a:rPr lang="cs-CZ" sz="3500" dirty="0" smtClean="0"/>
              <a:t>1901 - přistavěna k obytné části perna a mlat.</a:t>
            </a:r>
          </a:p>
          <a:p>
            <a:pPr algn="just"/>
            <a:r>
              <a:rPr lang="cs-CZ" sz="3500" dirty="0" smtClean="0"/>
              <a:t>1923 – přistavěna stodola.</a:t>
            </a:r>
          </a:p>
          <a:p>
            <a:pPr algn="just"/>
            <a:r>
              <a:rPr lang="cs-CZ" sz="3500" b="1" dirty="0" smtClean="0"/>
              <a:t>1925 - ∞Josef Jirák a Růžena Pištěková </a:t>
            </a:r>
            <a:r>
              <a:rPr lang="cs-CZ" sz="3500" dirty="0" smtClean="0"/>
              <a:t>z Krusičan 15. Děti Josef, Marie Antonie (za Stanislava Havelku) a Růžena (za Jaroslava Zoulu).</a:t>
            </a:r>
          </a:p>
          <a:p>
            <a:pPr algn="just"/>
            <a:r>
              <a:rPr lang="cs-CZ" sz="3500" b="1" dirty="0" smtClean="0"/>
              <a:t>1943 - Josef Jirák, tesař, člen SDH, odstěhoval se do Zlenic.</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84</a:t>
            </a:fld>
            <a:endParaRPr lang="cs-CZ"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b="1" dirty="0" smtClean="0">
                <a:solidFill>
                  <a:srgbClr val="FF0000"/>
                </a:solidFill>
              </a:rPr>
              <a:t>Nařízení zápisu nově postaveného domu.</a:t>
            </a:r>
            <a:endParaRPr lang="cs-CZ" sz="3200" b="1"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85</a:t>
            </a:fld>
            <a:endParaRPr lang="cs-CZ" dirty="0"/>
          </a:p>
        </p:txBody>
      </p:sp>
      <p:pic>
        <p:nvPicPr>
          <p:cNvPr id="1026" name="Picture 2" descr="C:\Documents and Settings\Pepca\Plocha\Fotky z mobilu\20140209_130755.jpg"/>
          <p:cNvPicPr>
            <a:picLocks noGrp="1" noChangeAspect="1" noChangeArrowheads="1"/>
          </p:cNvPicPr>
          <p:nvPr>
            <p:ph idx="1"/>
          </p:nvPr>
        </p:nvPicPr>
        <p:blipFill>
          <a:blip r:embed="rId2" cstate="print"/>
          <a:srcRect/>
          <a:stretch>
            <a:fillRect/>
          </a:stretch>
        </p:blipFill>
        <p:spPr bwMode="auto">
          <a:xfrm>
            <a:off x="548922" y="1600200"/>
            <a:ext cx="8046156" cy="4525963"/>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solidFill>
                  <a:srgbClr val="FF0000"/>
                </a:solidFill>
              </a:rPr>
              <a:t>Nástin svého obydelního stavení Matěje Fraňka na odkoupeném pozemku parc. číslo 1326/3 v Ouročnici.</a:t>
            </a:r>
            <a:endParaRPr lang="cs-CZ" sz="2800"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86</a:t>
            </a:fld>
            <a:endParaRPr lang="cs-CZ" dirty="0"/>
          </a:p>
        </p:txBody>
      </p:sp>
      <p:pic>
        <p:nvPicPr>
          <p:cNvPr id="2050" name="Picture 2" descr="C:\Documents and Settings\Pepca\Plocha\Fotky z mobilu\20140209_130417.jpg"/>
          <p:cNvPicPr>
            <a:picLocks noGrp="1" noChangeAspect="1" noChangeArrowheads="1"/>
          </p:cNvPicPr>
          <p:nvPr>
            <p:ph idx="1"/>
          </p:nvPr>
        </p:nvPicPr>
        <p:blipFill>
          <a:blip r:embed="rId2" cstate="print"/>
          <a:srcRect/>
          <a:stretch>
            <a:fillRect/>
          </a:stretch>
        </p:blipFill>
        <p:spPr bwMode="auto">
          <a:xfrm>
            <a:off x="548922" y="1600200"/>
            <a:ext cx="8046156" cy="4525963"/>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solidFill>
                  <a:srgbClr val="FF0000"/>
                </a:solidFill>
              </a:rPr>
              <a:t>Pokračování nástinu.</a:t>
            </a:r>
            <a:endParaRPr lang="cs-CZ" sz="2800"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87</a:t>
            </a:fld>
            <a:endParaRPr lang="cs-CZ" dirty="0"/>
          </a:p>
        </p:txBody>
      </p:sp>
      <p:pic>
        <p:nvPicPr>
          <p:cNvPr id="3074" name="Picture 2" descr="C:\Documents and Settings\Pepca\Plocha\Fotky z mobilu\20140209_130424.jpg"/>
          <p:cNvPicPr>
            <a:picLocks noGrp="1" noChangeAspect="1" noChangeArrowheads="1"/>
          </p:cNvPicPr>
          <p:nvPr>
            <p:ph idx="1"/>
          </p:nvPr>
        </p:nvPicPr>
        <p:blipFill>
          <a:blip r:embed="rId2" cstate="print"/>
          <a:srcRect/>
          <a:stretch>
            <a:fillRect/>
          </a:stretch>
        </p:blipFill>
        <p:spPr bwMode="auto">
          <a:xfrm>
            <a:off x="548922" y="1600200"/>
            <a:ext cx="8046156" cy="4525963"/>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solidFill>
                  <a:srgbClr val="FF0000"/>
                </a:solidFill>
              </a:rPr>
              <a:t>Polohový nástin.</a:t>
            </a:r>
            <a:endParaRPr lang="cs-CZ" sz="2800"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88</a:t>
            </a:fld>
            <a:endParaRPr lang="cs-CZ" dirty="0"/>
          </a:p>
        </p:txBody>
      </p:sp>
      <p:pic>
        <p:nvPicPr>
          <p:cNvPr id="4098" name="Picture 2" descr="C:\Documents and Settings\Pepca\Plocha\Fotky z mobilu\20140209_130446.jpg"/>
          <p:cNvPicPr>
            <a:picLocks noGrp="1" noChangeAspect="1" noChangeArrowheads="1"/>
          </p:cNvPicPr>
          <p:nvPr>
            <p:ph idx="1"/>
          </p:nvPr>
        </p:nvPicPr>
        <p:blipFill>
          <a:blip r:embed="rId2" cstate="print"/>
          <a:srcRect/>
          <a:stretch>
            <a:fillRect/>
          </a:stretch>
        </p:blipFill>
        <p:spPr bwMode="auto">
          <a:xfrm>
            <a:off x="3000364" y="1500174"/>
            <a:ext cx="2714644" cy="4525963"/>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Autofit/>
          </a:bodyPr>
          <a:lstStyle/>
          <a:p>
            <a:r>
              <a:rPr lang="cs-CZ" sz="2000" b="1" dirty="0" smtClean="0">
                <a:solidFill>
                  <a:srgbClr val="FF0000"/>
                </a:solidFill>
              </a:rPr>
              <a:t>Domek č. p. 31.</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692696"/>
            <a:ext cx="8229600" cy="5616624"/>
          </a:xfrm>
        </p:spPr>
        <p:txBody>
          <a:bodyPr>
            <a:normAutofit fontScale="77500" lnSpcReduction="20000"/>
          </a:bodyPr>
          <a:lstStyle/>
          <a:p>
            <a:pPr algn="just"/>
            <a:r>
              <a:rPr lang="cs-CZ" b="1" dirty="0" smtClean="0"/>
              <a:t>1882 </a:t>
            </a:r>
            <a:r>
              <a:rPr lang="cs-CZ" dirty="0" smtClean="0"/>
              <a:t>- manželé </a:t>
            </a:r>
            <a:r>
              <a:rPr lang="cs-CZ" b="1" dirty="0" smtClean="0"/>
              <a:t>Václav a Barbora Zoulovi</a:t>
            </a:r>
            <a:r>
              <a:rPr lang="cs-CZ" dirty="0" smtClean="0"/>
              <a:t> koupili od manželů</a:t>
            </a:r>
            <a:r>
              <a:rPr lang="cs-CZ" b="1" dirty="0" smtClean="0"/>
              <a:t> Jakuba a Marie Mášových </a:t>
            </a:r>
            <a:r>
              <a:rPr lang="cs-CZ" dirty="0" smtClean="0"/>
              <a:t>z č. p. 28 pozemek ve výměře 40</a:t>
            </a:r>
            <a:r>
              <a:rPr lang="cs-CZ" baseline="30000" dirty="0" smtClean="0"/>
              <a:t>00</a:t>
            </a:r>
            <a:r>
              <a:rPr lang="cs-CZ" dirty="0" smtClean="0"/>
              <a:t> k vystavění domku.</a:t>
            </a:r>
          </a:p>
          <a:p>
            <a:pPr algn="just"/>
            <a:r>
              <a:rPr lang="cs-CZ" dirty="0" smtClean="0"/>
              <a:t>Kolem roku </a:t>
            </a:r>
            <a:r>
              <a:rPr lang="cs-CZ" b="1" dirty="0" smtClean="0"/>
              <a:t>1882</a:t>
            </a:r>
            <a:r>
              <a:rPr lang="cs-CZ" dirty="0" smtClean="0"/>
              <a:t> - byl domek č. p. 31 od manželů </a:t>
            </a:r>
            <a:r>
              <a:rPr lang="cs-CZ" b="1" dirty="0" smtClean="0"/>
              <a:t>Václava Zouly a Barbory Dvořákové </a:t>
            </a:r>
            <a:r>
              <a:rPr lang="cs-CZ" dirty="0" smtClean="0"/>
              <a:t>z Krusičan 21, vystavěn. Dcera Anna, Marie, Anežka, Josef, Jan.</a:t>
            </a:r>
          </a:p>
          <a:p>
            <a:pPr algn="just"/>
            <a:r>
              <a:rPr lang="cs-CZ" dirty="0" smtClean="0"/>
              <a:t>1910 - ∞Anna Zoulová a Bohuslav Maroušek, dělník z Úročnice 33.</a:t>
            </a:r>
          </a:p>
          <a:p>
            <a:pPr algn="just"/>
            <a:r>
              <a:rPr lang="cs-CZ" dirty="0" smtClean="0"/>
              <a:t>1911 – 1933 - *Zdenka Micková, Jaroslav Zoula, Růžena Zoulová, Anna Jarmila Pitelková, Václav Josef Pitelka.</a:t>
            </a:r>
          </a:p>
          <a:p>
            <a:pPr algn="just"/>
            <a:r>
              <a:rPr lang="cs-CZ" b="1" dirty="0" smtClean="0"/>
              <a:t>1937 - Antonín Pitelka</a:t>
            </a:r>
            <a:r>
              <a:rPr lang="cs-CZ" dirty="0" smtClean="0"/>
              <a:t>, dělník, *1907 Jílové u Prahy (manželka Anežka, *1907), člen SDH.</a:t>
            </a:r>
          </a:p>
          <a:p>
            <a:pPr algn="just"/>
            <a:r>
              <a:rPr lang="cs-CZ" dirty="0" smtClean="0"/>
              <a:t>1929 – 1940 - *Jarmila Pitelková, František Pitelka, Václav Pitelka, Věra Zoulová.</a:t>
            </a:r>
          </a:p>
          <a:p>
            <a:pPr algn="just"/>
            <a:r>
              <a:rPr lang="cs-CZ" b="1" dirty="0" smtClean="0"/>
              <a:t>1943 - Antonín Pitelka se vystěhoval z obce.</a:t>
            </a:r>
          </a:p>
          <a:p>
            <a:pPr algn="just"/>
            <a:r>
              <a:rPr lang="cs-CZ" b="1" dirty="0" smtClean="0"/>
              <a:t>1943 - Jan Zoula se vystěhoval z obce.</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89</a:t>
            </a:fld>
            <a:endParaRPr lang="cs-CZ"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Autofit/>
          </a:bodyPr>
          <a:lstStyle/>
          <a:p>
            <a:r>
              <a:rPr lang="cs-CZ" sz="2000" b="1" dirty="0" smtClean="0">
                <a:solidFill>
                  <a:srgbClr val="FF0000"/>
                </a:solidFill>
              </a:rPr>
              <a:t>Domek č. p. 32.</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692696"/>
            <a:ext cx="8229600" cy="5832648"/>
          </a:xfrm>
        </p:spPr>
        <p:txBody>
          <a:bodyPr>
            <a:normAutofit/>
          </a:bodyPr>
          <a:lstStyle/>
          <a:p>
            <a:pPr algn="just"/>
            <a:r>
              <a:rPr lang="cs-CZ" dirty="0" smtClean="0"/>
              <a:t>Kolem roku </a:t>
            </a:r>
            <a:r>
              <a:rPr lang="cs-CZ" b="1" dirty="0" smtClean="0"/>
              <a:t>1901 </a:t>
            </a:r>
            <a:r>
              <a:rPr lang="cs-CZ" dirty="0" smtClean="0"/>
              <a:t>- domek č. p. 32 vystavěl </a:t>
            </a:r>
            <a:r>
              <a:rPr lang="cs-CZ" b="1" dirty="0" smtClean="0"/>
              <a:t>Josef Prokopec </a:t>
            </a:r>
            <a:r>
              <a:rPr lang="cs-CZ" dirty="0" smtClean="0"/>
              <a:t>na svém pozemku.</a:t>
            </a:r>
          </a:p>
          <a:p>
            <a:pPr algn="just"/>
            <a:r>
              <a:rPr lang="cs-CZ" b="1" dirty="0" smtClean="0"/>
              <a:t>1902 </a:t>
            </a:r>
            <a:r>
              <a:rPr lang="cs-CZ" dirty="0" smtClean="0"/>
              <a:t>- prodal </a:t>
            </a:r>
            <a:r>
              <a:rPr lang="cs-CZ" b="1" dirty="0" smtClean="0"/>
              <a:t>Josef Prokopec </a:t>
            </a:r>
            <a:r>
              <a:rPr lang="cs-CZ" dirty="0" smtClean="0"/>
              <a:t>od usedlosti č. p. 8 více pozemků </a:t>
            </a:r>
            <a:r>
              <a:rPr lang="cs-CZ" b="1" dirty="0" smtClean="0"/>
              <a:t>Františku Žabovi </a:t>
            </a:r>
            <a:r>
              <a:rPr lang="cs-CZ" dirty="0" smtClean="0"/>
              <a:t>a s nimi i tento domek.</a:t>
            </a:r>
          </a:p>
          <a:p>
            <a:pPr algn="just"/>
            <a:r>
              <a:rPr lang="cs-CZ" dirty="0" smtClean="0"/>
              <a:t>1915 – 1928 - *Růžena Kubcová, Josef Brejla, Božena Brejlová.</a:t>
            </a:r>
          </a:p>
          <a:p>
            <a:pPr algn="just"/>
            <a:r>
              <a:rPr lang="cs-CZ" dirty="0" smtClean="0"/>
              <a:t>1931 - Antonín Brejla.</a:t>
            </a:r>
          </a:p>
          <a:p>
            <a:pPr algn="just"/>
            <a:r>
              <a:rPr lang="cs-CZ" b="1" dirty="0" smtClean="0"/>
              <a:t>1943 - Marie Kubecová se vystěhovala z obce.</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90</a:t>
            </a:fld>
            <a:endParaRPr lang="cs-CZ"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Autofit/>
          </a:bodyPr>
          <a:lstStyle/>
          <a:p>
            <a:r>
              <a:rPr lang="cs-CZ" sz="2000" b="1" dirty="0" smtClean="0">
                <a:solidFill>
                  <a:srgbClr val="FF0000"/>
                </a:solidFill>
              </a:rPr>
              <a:t>Domek č. p. 33.</a:t>
            </a:r>
            <a:endParaRPr lang="cs-CZ" sz="2000" dirty="0">
              <a:solidFill>
                <a:srgbClr val="FF0000"/>
              </a:solidFill>
            </a:endParaRPr>
          </a:p>
        </p:txBody>
      </p:sp>
      <p:sp>
        <p:nvSpPr>
          <p:cNvPr id="3" name="Zástupný symbol pro obsah 2"/>
          <p:cNvSpPr>
            <a:spLocks noGrp="1"/>
          </p:cNvSpPr>
          <p:nvPr>
            <p:ph idx="1"/>
          </p:nvPr>
        </p:nvSpPr>
        <p:spPr>
          <a:xfrm>
            <a:off x="457200" y="692696"/>
            <a:ext cx="8229600" cy="6165304"/>
          </a:xfrm>
        </p:spPr>
        <p:txBody>
          <a:bodyPr>
            <a:normAutofit fontScale="47500" lnSpcReduction="20000"/>
          </a:bodyPr>
          <a:lstStyle/>
          <a:p>
            <a:pPr algn="just"/>
            <a:r>
              <a:rPr lang="cs-CZ" sz="3800" b="1" dirty="0" smtClean="0"/>
              <a:t>1895 </a:t>
            </a:r>
            <a:r>
              <a:rPr lang="cs-CZ" sz="3800" dirty="0" smtClean="0"/>
              <a:t>- prodal </a:t>
            </a:r>
            <a:r>
              <a:rPr lang="cs-CZ" sz="3800" b="1" dirty="0" smtClean="0"/>
              <a:t>František Vilímek </a:t>
            </a:r>
            <a:r>
              <a:rPr lang="cs-CZ" sz="3800" dirty="0" smtClean="0"/>
              <a:t>od své usedlosti č. p. 12 </a:t>
            </a:r>
            <a:r>
              <a:rPr lang="cs-CZ" sz="3800" b="1" dirty="0" smtClean="0"/>
              <a:t>Františku Štěpánovi</a:t>
            </a:r>
            <a:r>
              <a:rPr lang="cs-CZ" sz="3800" dirty="0" smtClean="0"/>
              <a:t>, truhláři z Prahy, pozemek o výměře 100</a:t>
            </a:r>
            <a:r>
              <a:rPr lang="cs-CZ" sz="3800" baseline="30000" dirty="0" smtClean="0"/>
              <a:t>00</a:t>
            </a:r>
            <a:r>
              <a:rPr lang="cs-CZ" sz="3800" dirty="0" smtClean="0"/>
              <a:t>, aby na něm domek vystavěl.</a:t>
            </a:r>
          </a:p>
          <a:p>
            <a:pPr algn="just"/>
            <a:r>
              <a:rPr lang="cs-CZ" sz="3800" dirty="0" smtClean="0"/>
              <a:t>Kolem roku </a:t>
            </a:r>
            <a:r>
              <a:rPr lang="cs-CZ" sz="3800" b="1" dirty="0" smtClean="0"/>
              <a:t>1895 </a:t>
            </a:r>
            <a:r>
              <a:rPr lang="cs-CZ" sz="3800" dirty="0" smtClean="0"/>
              <a:t>- byl domek č. p. 31 od </a:t>
            </a:r>
            <a:r>
              <a:rPr lang="cs-CZ" sz="3800" b="1" dirty="0" smtClean="0"/>
              <a:t>Františka Štěpána </a:t>
            </a:r>
            <a:r>
              <a:rPr lang="cs-CZ" sz="3800" dirty="0" smtClean="0"/>
              <a:t>vystavěn.</a:t>
            </a:r>
          </a:p>
          <a:p>
            <a:pPr algn="just"/>
            <a:r>
              <a:rPr lang="cs-CZ" sz="3800" dirty="0" smtClean="0"/>
              <a:t>1898 - *Karel Havlíček, Marie Havelková.</a:t>
            </a:r>
          </a:p>
          <a:p>
            <a:pPr algn="just"/>
            <a:r>
              <a:rPr lang="cs-CZ" sz="3800" dirty="0" smtClean="0"/>
              <a:t>1899 - ∞dělník Antonín Zima (z Kamenného Oujezdce 37) a Terezie Sameková z Okrouhla 45 (vdova po Václavu Klaudisovi). </a:t>
            </a:r>
          </a:p>
          <a:p>
            <a:pPr algn="just"/>
            <a:r>
              <a:rPr lang="cs-CZ" sz="3800" dirty="0" smtClean="0"/>
              <a:t>1900 – 1906 - *Karel František Zima, Anežka Žabová, Anežka Dobiášová, </a:t>
            </a:r>
            <a:r>
              <a:rPr lang="cs-CZ" sz="3800" dirty="0" smtClean="0">
                <a:solidFill>
                  <a:srgbClr val="0070C0"/>
                </a:solidFill>
              </a:rPr>
              <a:t>Bohumil Dobiáš, keramik v Bechyni, (21. 11.),</a:t>
            </a:r>
            <a:r>
              <a:rPr lang="cs-CZ" sz="3800" dirty="0" smtClean="0"/>
              <a:t> Marie Dobiášová.</a:t>
            </a:r>
          </a:p>
          <a:p>
            <a:pPr algn="just"/>
            <a:r>
              <a:rPr lang="cs-CZ" sz="3800" b="1" dirty="0" smtClean="0"/>
              <a:t>1907 </a:t>
            </a:r>
            <a:r>
              <a:rPr lang="cs-CZ" sz="3800" dirty="0" smtClean="0"/>
              <a:t>- koupili usedlost manželé </a:t>
            </a:r>
            <a:r>
              <a:rPr lang="cs-CZ" sz="3800" b="1" dirty="0" smtClean="0"/>
              <a:t>Antonín Řehák a truhlář, Anna Štěpánová </a:t>
            </a:r>
            <a:r>
              <a:rPr lang="cs-CZ" sz="3800" dirty="0" smtClean="0"/>
              <a:t>z </a:t>
            </a:r>
            <a:r>
              <a:rPr lang="cs-CZ" sz="3800" dirty="0" smtClean="0">
                <a:solidFill>
                  <a:srgbClr val="92D050"/>
                </a:solidFill>
              </a:rPr>
              <a:t>Úročnice 28</a:t>
            </a:r>
            <a:r>
              <a:rPr lang="cs-CZ" sz="3800" dirty="0" smtClean="0"/>
              <a:t>. Děti Antonie a Vincenc.</a:t>
            </a:r>
          </a:p>
          <a:p>
            <a:pPr algn="just"/>
            <a:r>
              <a:rPr lang="cs-CZ" sz="3800" dirty="0" smtClean="0"/>
              <a:t>1909 - ∞Antonie Řeháková a Antonín Havelka (tovární dělník, Bukovany 67).</a:t>
            </a:r>
          </a:p>
          <a:p>
            <a:pPr algn="just"/>
            <a:r>
              <a:rPr lang="cs-CZ" sz="3800" dirty="0" smtClean="0"/>
              <a:t>1910 - dělník Bohuslav Maroušek, *Praze. Dcera Anežka Maroušková.</a:t>
            </a:r>
          </a:p>
          <a:p>
            <a:pPr algn="just"/>
            <a:r>
              <a:rPr lang="cs-CZ" sz="3800" dirty="0" smtClean="0"/>
              <a:t>1912 - ∞Vincenc Řehák, dělník, *Úročnice 27), Anna Mottlová, Zbožnice 11.</a:t>
            </a:r>
          </a:p>
          <a:p>
            <a:pPr algn="just"/>
            <a:r>
              <a:rPr lang="cs-CZ" sz="3800" dirty="0" smtClean="0"/>
              <a:t>1913 – 1915 - *Josef Havelka, Růžena Řeháková, Anežka Řeháková, Jaroslav Havelka.</a:t>
            </a:r>
          </a:p>
          <a:p>
            <a:pPr algn="just"/>
            <a:r>
              <a:rPr lang="cs-CZ" sz="3800" dirty="0" smtClean="0"/>
              <a:t>1919 - ∞dělník Antonín Havelka (*Bukovany 8) a Anna Kellnerová z Václavic.</a:t>
            </a:r>
          </a:p>
          <a:p>
            <a:pPr algn="just"/>
            <a:r>
              <a:rPr lang="cs-CZ" sz="3800" dirty="0" smtClean="0"/>
              <a:t>1920 - Vincenc Řehák, domkář, *1888 Úročnice, ženatý, děti Růžena, Anežka, Marie, odstěhoval se 1921, činný člen SDH.</a:t>
            </a:r>
          </a:p>
          <a:p>
            <a:pPr algn="just"/>
            <a:r>
              <a:rPr lang="cs-CZ" sz="3800" dirty="0" smtClean="0"/>
              <a:t>1920 - *Josef Hruška, Růžena Havelková, Věra Josefa Řeháková.</a:t>
            </a:r>
          </a:p>
          <a:p>
            <a:pPr algn="just"/>
            <a:r>
              <a:rPr lang="cs-CZ" sz="3800" b="1" dirty="0" smtClean="0"/>
              <a:t>1931 - Vincenc Řehák </a:t>
            </a:r>
            <a:r>
              <a:rPr lang="cs-CZ" sz="3800" dirty="0" smtClean="0"/>
              <a:t>prodal dům </a:t>
            </a:r>
            <a:r>
              <a:rPr lang="cs-CZ" sz="3800" b="1" dirty="0" smtClean="0"/>
              <a:t>židovi Weinsteinovi a odstěhoval se z obce.</a:t>
            </a:r>
            <a:endParaRPr lang="cs-CZ" sz="3800" dirty="0" smtClean="0"/>
          </a:p>
          <a:p>
            <a:pPr algn="just"/>
            <a:r>
              <a:rPr lang="cs-CZ" sz="3800" b="1" dirty="0" smtClean="0"/>
              <a:t>1937 </a:t>
            </a:r>
            <a:r>
              <a:rPr lang="cs-CZ" sz="3800" dirty="0" smtClean="0"/>
              <a:t>- Žid </a:t>
            </a:r>
            <a:r>
              <a:rPr lang="cs-CZ" sz="3800" b="1" dirty="0" smtClean="0"/>
              <a:t>Weistein </a:t>
            </a:r>
            <a:r>
              <a:rPr lang="cs-CZ" sz="3800" dirty="0" smtClean="0"/>
              <a:t>prodal </a:t>
            </a:r>
            <a:r>
              <a:rPr lang="cs-CZ" sz="3800" b="1" dirty="0" smtClean="0"/>
              <a:t>dům Růženě Stojánkové.</a:t>
            </a:r>
            <a:endParaRPr lang="cs-CZ" sz="3800" dirty="0" smtClean="0"/>
          </a:p>
          <a:p>
            <a:pPr algn="just"/>
            <a:r>
              <a:rPr lang="cs-CZ" sz="3800" b="1" dirty="0" smtClean="0"/>
              <a:t>1943 - Růžena Stojánková se vystěhovala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91</a:t>
            </a:fld>
            <a:endParaRPr lang="cs-CZ"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Autofit/>
          </a:bodyPr>
          <a:lstStyle/>
          <a:p>
            <a:r>
              <a:rPr lang="cs-CZ" sz="2000" b="1" dirty="0" smtClean="0">
                <a:solidFill>
                  <a:srgbClr val="FF0000"/>
                </a:solidFill>
              </a:rPr>
              <a:t>Domek č. p. 34.</a:t>
            </a:r>
            <a:r>
              <a:rPr lang="cs-CZ" sz="2000" dirty="0" smtClean="0">
                <a:solidFill>
                  <a:srgbClr val="FF0000"/>
                </a:solidFill>
              </a:rPr>
              <a:t/>
            </a:r>
            <a:br>
              <a:rPr lang="cs-CZ" sz="2000" dirty="0" smtClean="0">
                <a:solidFill>
                  <a:srgbClr val="FF0000"/>
                </a:solidFill>
              </a:rPr>
            </a:br>
            <a:endParaRPr lang="cs-CZ" sz="2000" dirty="0">
              <a:solidFill>
                <a:srgbClr val="FF0000"/>
              </a:solidFill>
            </a:endParaRPr>
          </a:p>
        </p:txBody>
      </p:sp>
      <p:sp>
        <p:nvSpPr>
          <p:cNvPr id="3" name="Zástupný symbol pro obsah 2"/>
          <p:cNvSpPr>
            <a:spLocks noGrp="1"/>
          </p:cNvSpPr>
          <p:nvPr>
            <p:ph idx="1"/>
          </p:nvPr>
        </p:nvSpPr>
        <p:spPr>
          <a:xfrm>
            <a:off x="457200" y="692696"/>
            <a:ext cx="8229600" cy="5832648"/>
          </a:xfrm>
        </p:spPr>
        <p:txBody>
          <a:bodyPr>
            <a:normAutofit fontScale="62500" lnSpcReduction="20000"/>
          </a:bodyPr>
          <a:lstStyle/>
          <a:p>
            <a:pPr algn="just"/>
            <a:r>
              <a:rPr lang="cs-CZ" b="1" dirty="0" smtClean="0"/>
              <a:t>1904 - Josef Brzobohatý</a:t>
            </a:r>
            <a:r>
              <a:rPr lang="cs-CZ" dirty="0" smtClean="0"/>
              <a:t>, tovaryš mlynářský, </a:t>
            </a:r>
            <a:r>
              <a:rPr lang="cs-CZ" b="1" dirty="0" smtClean="0"/>
              <a:t>Marie Havelková </a:t>
            </a:r>
            <a:r>
              <a:rPr lang="cs-CZ" dirty="0" smtClean="0"/>
              <a:t>z </a:t>
            </a:r>
            <a:r>
              <a:rPr lang="cs-CZ" dirty="0" smtClean="0">
                <a:solidFill>
                  <a:srgbClr val="92D050"/>
                </a:solidFill>
              </a:rPr>
              <a:t>Úročnice 18</a:t>
            </a:r>
            <a:r>
              <a:rPr lang="cs-CZ" dirty="0" smtClean="0"/>
              <a:t>, děti Božena (za Václava Chobotského, zedníka z Václavic 40), Oldřich a Marie (za Drábka).</a:t>
            </a:r>
          </a:p>
          <a:p>
            <a:pPr algn="just"/>
            <a:r>
              <a:rPr lang="cs-CZ" dirty="0" smtClean="0"/>
              <a:t>1906 - ∞vdova Božena Chobotská a Josef Vašák, zedník z </a:t>
            </a:r>
            <a:r>
              <a:rPr lang="cs-CZ" dirty="0" smtClean="0">
                <a:solidFill>
                  <a:srgbClr val="92D050"/>
                </a:solidFill>
              </a:rPr>
              <a:t>Úročnice 21</a:t>
            </a:r>
            <a:r>
              <a:rPr lang="cs-CZ" dirty="0" smtClean="0"/>
              <a:t>.</a:t>
            </a:r>
          </a:p>
          <a:p>
            <a:pPr algn="just"/>
            <a:r>
              <a:rPr lang="cs-CZ" dirty="0" smtClean="0"/>
              <a:t>1907 - *Josef Oldřich Stojánek, nemanželský.</a:t>
            </a:r>
          </a:p>
          <a:p>
            <a:pPr algn="just"/>
            <a:r>
              <a:rPr lang="cs-CZ" dirty="0" smtClean="0"/>
              <a:t>1908 - Josef František Brzobohatý, zakladatel SDH, rolník, přispívající člen SDH.</a:t>
            </a:r>
          </a:p>
          <a:p>
            <a:pPr algn="just"/>
            <a:r>
              <a:rPr lang="cs-CZ" dirty="0" smtClean="0"/>
              <a:t>1908 - ∞Oldřich Brzobohatý (obuvník, c. k. rezervista č. pl. 102, *1884 Úročnice 1) a </a:t>
            </a:r>
            <a:r>
              <a:rPr lang="cs-CZ" dirty="0" smtClean="0">
                <a:solidFill>
                  <a:srgbClr val="92D050"/>
                </a:solidFill>
              </a:rPr>
              <a:t>Josefa Stojánková </a:t>
            </a:r>
            <a:r>
              <a:rPr lang="cs-CZ" dirty="0" smtClean="0"/>
              <a:t>(* v Chotýšanech 54, otec Jan Stojánek, c. k. četnický závodčí v. v., hostinský v Úročnici 22, matka Anna Vedralová z Navarova 3).</a:t>
            </a:r>
          </a:p>
          <a:p>
            <a:pPr algn="just"/>
            <a:r>
              <a:rPr lang="cs-CZ" b="1" dirty="0" smtClean="0"/>
              <a:t>1909 - Oldřich Brzybohatý</a:t>
            </a:r>
            <a:r>
              <a:rPr lang="cs-CZ" dirty="0" smtClean="0"/>
              <a:t>, obuvník, *1884 Úročnice, ženatý, 3 děti, přispívající člen SDH.</a:t>
            </a:r>
          </a:p>
          <a:p>
            <a:pPr algn="just"/>
            <a:r>
              <a:rPr lang="cs-CZ" b="1" dirty="0" smtClean="0"/>
              <a:t>1910 - Oldřich Brzybohatý, přesídlil</a:t>
            </a:r>
            <a:r>
              <a:rPr lang="cs-CZ" dirty="0" smtClean="0"/>
              <a:t>. Děti Jaroslav, Nebeslav.</a:t>
            </a:r>
          </a:p>
          <a:p>
            <a:pPr algn="just"/>
            <a:r>
              <a:rPr lang="cs-CZ" dirty="0" smtClean="0"/>
              <a:t>1911 - ∞Marie Brzybohatá a Vácslav Drábek, truhlářský pomocník z </a:t>
            </a:r>
            <a:r>
              <a:rPr lang="cs-CZ" dirty="0" smtClean="0">
                <a:solidFill>
                  <a:srgbClr val="92D050"/>
                </a:solidFill>
              </a:rPr>
              <a:t>Úročnice 34</a:t>
            </a:r>
            <a:r>
              <a:rPr lang="cs-CZ" dirty="0" smtClean="0"/>
              <a:t>, *v Peceradech 4. Děti – Ladislav, Anna Květuše.</a:t>
            </a:r>
          </a:p>
          <a:p>
            <a:pPr algn="just"/>
            <a:r>
              <a:rPr lang="cs-CZ" b="1" dirty="0" smtClean="0"/>
              <a:t>1918 – Václav Drábek</a:t>
            </a:r>
            <a:r>
              <a:rPr lang="cs-CZ" dirty="0" smtClean="0"/>
              <a:t>, zraněn ve válce, dostal povolení zřídit si v domě </a:t>
            </a:r>
            <a:r>
              <a:rPr lang="cs-CZ" dirty="0" smtClean="0">
                <a:solidFill>
                  <a:srgbClr val="00B0F0"/>
                </a:solidFill>
              </a:rPr>
              <a:t>trafiku.</a:t>
            </a:r>
          </a:p>
          <a:p>
            <a:pPr algn="just"/>
            <a:r>
              <a:rPr lang="cs-CZ" b="1" dirty="0" smtClean="0"/>
              <a:t>1943 - Václav Drábek se vystěhoval z obce.</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92</a:t>
            </a:fld>
            <a:endParaRPr lang="cs-CZ"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692696"/>
            <a:ext cx="8229600" cy="360040"/>
          </a:xfrm>
        </p:spPr>
        <p:txBody>
          <a:bodyPr>
            <a:normAutofit fontScale="90000"/>
          </a:bodyPr>
          <a:lstStyle/>
          <a:p>
            <a:r>
              <a:rPr lang="cs-CZ" b="1" dirty="0" smtClean="0">
                <a:solidFill>
                  <a:srgbClr val="FF0000"/>
                </a:solidFill>
              </a:rPr>
              <a:t>Domek č. p. 35 a 36.</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1268760"/>
            <a:ext cx="8229600" cy="4857403"/>
          </a:xfrm>
        </p:spPr>
        <p:txBody>
          <a:bodyPr>
            <a:normAutofit fontScale="40000" lnSpcReduction="20000"/>
          </a:bodyPr>
          <a:lstStyle/>
          <a:p>
            <a:pPr algn="just"/>
            <a:r>
              <a:rPr lang="cs-CZ" sz="4300" b="1" dirty="0" smtClean="0">
                <a:solidFill>
                  <a:srgbClr val="FF0000"/>
                </a:solidFill>
              </a:rPr>
              <a:t>1900</a:t>
            </a:r>
            <a:r>
              <a:rPr lang="cs-CZ" sz="4300" b="1" dirty="0" smtClean="0"/>
              <a:t> </a:t>
            </a:r>
            <a:r>
              <a:rPr lang="cs-CZ" sz="4300" dirty="0" smtClean="0"/>
              <a:t>- prodali manželé </a:t>
            </a:r>
            <a:r>
              <a:rPr lang="cs-CZ" sz="4300" b="1" dirty="0" smtClean="0"/>
              <a:t>Josef a Marie Řehákovi </a:t>
            </a:r>
            <a:r>
              <a:rPr lang="cs-CZ" sz="4300" dirty="0" smtClean="0"/>
              <a:t>manželům</a:t>
            </a:r>
            <a:r>
              <a:rPr lang="cs-CZ" sz="4300" b="1" dirty="0" smtClean="0"/>
              <a:t> Janu a Anně Zoulovým </a:t>
            </a:r>
            <a:r>
              <a:rPr lang="cs-CZ" sz="4300" dirty="0" smtClean="0"/>
              <a:t>část zahradního pozemku ve výměře 1 ar 96 m</a:t>
            </a:r>
            <a:r>
              <a:rPr lang="cs-CZ" sz="4300" baseline="30000" dirty="0" smtClean="0"/>
              <a:t>2</a:t>
            </a:r>
            <a:r>
              <a:rPr lang="cs-CZ" sz="4300" dirty="0" smtClean="0"/>
              <a:t> za 220 K, aby na pozemku tom domek vystavěli. </a:t>
            </a:r>
          </a:p>
          <a:p>
            <a:pPr algn="just"/>
            <a:r>
              <a:rPr lang="cs-CZ" sz="4300" dirty="0" smtClean="0"/>
              <a:t>Kolem roku </a:t>
            </a:r>
            <a:r>
              <a:rPr lang="cs-CZ" sz="4300" b="1" dirty="0" smtClean="0"/>
              <a:t>1900 </a:t>
            </a:r>
            <a:r>
              <a:rPr lang="cs-CZ" sz="4300" dirty="0" smtClean="0"/>
              <a:t>- dům č. p. </a:t>
            </a:r>
            <a:r>
              <a:rPr lang="cs-CZ" sz="4300" b="1" dirty="0" smtClean="0">
                <a:solidFill>
                  <a:srgbClr val="FF0000"/>
                </a:solidFill>
              </a:rPr>
              <a:t>35</a:t>
            </a:r>
            <a:r>
              <a:rPr lang="cs-CZ" sz="4300" b="1" dirty="0" smtClean="0"/>
              <a:t> </a:t>
            </a:r>
            <a:r>
              <a:rPr lang="cs-CZ" sz="4300" dirty="0" smtClean="0"/>
              <a:t>vystavěn byl. </a:t>
            </a:r>
          </a:p>
          <a:p>
            <a:pPr algn="just"/>
            <a:r>
              <a:rPr lang="cs-CZ" sz="4300" dirty="0" smtClean="0"/>
              <a:t>1916 – 1921 - *Kůrková, Václav Kůrka.</a:t>
            </a:r>
          </a:p>
          <a:p>
            <a:pPr algn="just"/>
            <a:r>
              <a:rPr lang="cs-CZ" sz="4300" b="1" dirty="0" smtClean="0"/>
              <a:t>1921 – Josef Kúrka</a:t>
            </a:r>
            <a:r>
              <a:rPr lang="cs-CZ" sz="4300" dirty="0" smtClean="0"/>
              <a:t>, domkář, činný člen SDH, přesídlil.</a:t>
            </a:r>
          </a:p>
          <a:p>
            <a:pPr algn="just"/>
            <a:r>
              <a:rPr lang="cs-CZ" sz="4300" b="1" dirty="0" smtClean="0"/>
              <a:t>1943 - František Simůnek se vystěhoval z obce.</a:t>
            </a:r>
          </a:p>
          <a:p>
            <a:pPr algn="just">
              <a:buNone/>
            </a:pPr>
            <a:endParaRPr lang="cs-CZ" sz="4300" b="1" dirty="0" smtClean="0"/>
          </a:p>
          <a:p>
            <a:pPr algn="just"/>
            <a:r>
              <a:rPr lang="cs-CZ" sz="4300" b="1" dirty="0" smtClean="0">
                <a:solidFill>
                  <a:srgbClr val="FF0000"/>
                </a:solidFill>
              </a:rPr>
              <a:t>1902</a:t>
            </a:r>
            <a:r>
              <a:rPr lang="cs-CZ" sz="4300" b="1" dirty="0" smtClean="0"/>
              <a:t> </a:t>
            </a:r>
            <a:r>
              <a:rPr lang="cs-CZ" sz="4300" dirty="0" smtClean="0"/>
              <a:t>- od manželů </a:t>
            </a:r>
            <a:r>
              <a:rPr lang="cs-CZ" sz="4300" b="1" dirty="0" smtClean="0"/>
              <a:t>Josefa a Marie Řehákových </a:t>
            </a:r>
            <a:r>
              <a:rPr lang="cs-CZ" sz="4300" dirty="0" smtClean="0"/>
              <a:t>koupili </a:t>
            </a:r>
            <a:r>
              <a:rPr lang="cs-CZ" sz="4300" b="1" dirty="0" smtClean="0"/>
              <a:t>Václav a Božena Kaprálkovi </a:t>
            </a:r>
            <a:r>
              <a:rPr lang="cs-CZ" sz="4300" dirty="0" smtClean="0"/>
              <a:t>část pozemku k vystavění domku.</a:t>
            </a:r>
          </a:p>
          <a:p>
            <a:pPr algn="just"/>
            <a:r>
              <a:rPr lang="cs-CZ" sz="4300" dirty="0" smtClean="0"/>
              <a:t>Kolem roku </a:t>
            </a:r>
            <a:r>
              <a:rPr lang="cs-CZ" sz="4300" b="1" dirty="0" smtClean="0"/>
              <a:t>1902 </a:t>
            </a:r>
            <a:r>
              <a:rPr lang="cs-CZ" sz="4300" dirty="0" smtClean="0"/>
              <a:t>- byl vystavěn domek č. p. </a:t>
            </a:r>
            <a:r>
              <a:rPr lang="cs-CZ" sz="4300" b="1" dirty="0" smtClean="0">
                <a:solidFill>
                  <a:srgbClr val="FF0000"/>
                </a:solidFill>
              </a:rPr>
              <a:t>36</a:t>
            </a:r>
            <a:r>
              <a:rPr lang="cs-CZ" sz="4300" b="1" dirty="0" smtClean="0"/>
              <a:t>.</a:t>
            </a:r>
            <a:endParaRPr lang="cs-CZ" sz="4300" dirty="0" smtClean="0"/>
          </a:p>
          <a:p>
            <a:pPr algn="just"/>
            <a:r>
              <a:rPr lang="cs-CZ" sz="4300" dirty="0" smtClean="0"/>
              <a:t>1904 - *František Kaprálek.</a:t>
            </a:r>
          </a:p>
          <a:p>
            <a:pPr algn="just"/>
            <a:r>
              <a:rPr lang="cs-CZ" sz="4300" dirty="0" smtClean="0"/>
              <a:t>1911 - Matěj Kaprálek, *1884 Úročnice, ženatý, děti František *1910, Josef *1912, činný člen SDH.</a:t>
            </a:r>
          </a:p>
          <a:p>
            <a:pPr algn="just"/>
            <a:r>
              <a:rPr lang="cs-CZ" sz="4300" dirty="0" smtClean="0"/>
              <a:t>1925 - Matěj Kaprálek, domkář, ženatý, činný člen SDH, velitel.</a:t>
            </a:r>
          </a:p>
          <a:p>
            <a:pPr algn="just"/>
            <a:r>
              <a:rPr lang="cs-CZ" sz="4300" dirty="0" smtClean="0"/>
              <a:t>1913 - Matěj Kaprálek, domkář.</a:t>
            </a:r>
          </a:p>
          <a:p>
            <a:pPr algn="just"/>
            <a:r>
              <a:rPr lang="cs-CZ" sz="4300" dirty="0" smtClean="0"/>
              <a:t>1914 - *Josef Kaprálek.</a:t>
            </a:r>
          </a:p>
          <a:p>
            <a:pPr algn="just"/>
            <a:r>
              <a:rPr lang="cs-CZ" sz="4300" b="1" dirty="0" smtClean="0"/>
              <a:t>1929 </a:t>
            </a:r>
            <a:r>
              <a:rPr lang="cs-CZ" sz="4300" dirty="0" smtClean="0"/>
              <a:t>- Matěj Kaprálek prodal tento dům dělníkovi </a:t>
            </a:r>
            <a:r>
              <a:rPr lang="cs-CZ" sz="4300" b="1" dirty="0" smtClean="0"/>
              <a:t>Janu Zdvihalovi.</a:t>
            </a:r>
          </a:p>
          <a:p>
            <a:pPr algn="just"/>
            <a:r>
              <a:rPr lang="cs-CZ" sz="4300" b="1" dirty="0" smtClean="0"/>
              <a:t>1943 - Eduard Balej se vystěhoval z obce.</a:t>
            </a:r>
          </a:p>
          <a:p>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93</a:t>
            </a:fld>
            <a:endParaRPr lang="cs-CZ"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476672"/>
            <a:ext cx="8229600" cy="792088"/>
          </a:xfrm>
        </p:spPr>
        <p:txBody>
          <a:bodyPr/>
          <a:lstStyle/>
          <a:p>
            <a:r>
              <a:rPr lang="cs-CZ" b="1" dirty="0" smtClean="0">
                <a:solidFill>
                  <a:srgbClr val="FF0000"/>
                </a:solidFill>
              </a:rPr>
              <a:t>Domek č. p. 37.</a:t>
            </a:r>
            <a:endParaRPr lang="cs-CZ" dirty="0">
              <a:solidFill>
                <a:srgbClr val="FF0000"/>
              </a:solidFill>
            </a:endParaRPr>
          </a:p>
        </p:txBody>
      </p:sp>
      <p:sp>
        <p:nvSpPr>
          <p:cNvPr id="3" name="Zástupný symbol pro obsah 2"/>
          <p:cNvSpPr>
            <a:spLocks noGrp="1"/>
          </p:cNvSpPr>
          <p:nvPr>
            <p:ph idx="1"/>
          </p:nvPr>
        </p:nvSpPr>
        <p:spPr/>
        <p:txBody>
          <a:bodyPr>
            <a:normAutofit fontScale="92500" lnSpcReduction="20000"/>
          </a:bodyPr>
          <a:lstStyle/>
          <a:p>
            <a:pPr algn="just"/>
            <a:r>
              <a:rPr lang="cs-CZ" b="1" dirty="0" smtClean="0"/>
              <a:t>1905 </a:t>
            </a:r>
            <a:r>
              <a:rPr lang="cs-CZ" dirty="0" smtClean="0"/>
              <a:t>- manželé </a:t>
            </a:r>
            <a:r>
              <a:rPr lang="cs-CZ" b="1" dirty="0" smtClean="0"/>
              <a:t>Jan a Kateřina Žabovi </a:t>
            </a:r>
            <a:r>
              <a:rPr lang="cs-CZ" dirty="0" smtClean="0"/>
              <a:t>postoupili svému synovi </a:t>
            </a:r>
            <a:r>
              <a:rPr lang="cs-CZ" b="1" dirty="0" smtClean="0"/>
              <a:t>Josefu Žabovi </a:t>
            </a:r>
            <a:r>
              <a:rPr lang="cs-CZ" dirty="0" smtClean="0"/>
              <a:t>pozemek od své usedlosti č. p. 15.</a:t>
            </a:r>
          </a:p>
          <a:p>
            <a:pPr algn="just"/>
            <a:r>
              <a:rPr lang="cs-CZ" dirty="0" smtClean="0"/>
              <a:t>Kolem roku </a:t>
            </a:r>
            <a:r>
              <a:rPr lang="cs-CZ" b="1" dirty="0" smtClean="0"/>
              <a:t>1905 </a:t>
            </a:r>
            <a:r>
              <a:rPr lang="cs-CZ" dirty="0" smtClean="0"/>
              <a:t>- domek č. p. 37 </a:t>
            </a:r>
            <a:r>
              <a:rPr lang="cs-CZ" b="1" dirty="0" smtClean="0"/>
              <a:t>Josef Žaba </a:t>
            </a:r>
            <a:r>
              <a:rPr lang="cs-CZ" dirty="0" smtClean="0"/>
              <a:t>postavil.</a:t>
            </a:r>
          </a:p>
          <a:p>
            <a:pPr algn="just"/>
            <a:r>
              <a:rPr lang="cs-CZ" dirty="0" smtClean="0"/>
              <a:t>1908 - ∞Josef Žižka, obuvník, z Dunávic (matka </a:t>
            </a:r>
            <a:r>
              <a:rPr lang="cs-CZ" dirty="0" smtClean="0">
                <a:solidFill>
                  <a:srgbClr val="92D050"/>
                </a:solidFill>
              </a:rPr>
              <a:t>Marie Pešánová z Úročnice 11</a:t>
            </a:r>
            <a:r>
              <a:rPr lang="cs-CZ" dirty="0" smtClean="0"/>
              <a:t>), a Marie Žižková, vdova.</a:t>
            </a:r>
          </a:p>
          <a:p>
            <a:pPr algn="just"/>
            <a:r>
              <a:rPr lang="cs-CZ" dirty="0" smtClean="0"/>
              <a:t>1916 – 1932 -*František Máša, Josef Bělohlávek, Věra Fraňková, Irena Bělohlávková.</a:t>
            </a:r>
          </a:p>
          <a:p>
            <a:pPr algn="just"/>
            <a:r>
              <a:rPr lang="cs-CZ" b="1" dirty="0" smtClean="0"/>
              <a:t>1943 – vystěhoval se kdo?</a:t>
            </a:r>
            <a:endParaRPr lang="cs-CZ" b="1"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94</a:t>
            </a:fld>
            <a:endParaRPr lang="cs-CZ"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4000" b="1" dirty="0" smtClean="0">
                <a:solidFill>
                  <a:srgbClr val="FF0000"/>
                </a:solidFill>
              </a:rPr>
              <a:t>Domek č. p. 38 zvaný „u Tesařů“ a 39.</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1124744"/>
            <a:ext cx="8229600" cy="5328592"/>
          </a:xfrm>
        </p:spPr>
        <p:txBody>
          <a:bodyPr>
            <a:normAutofit fontScale="55000" lnSpcReduction="20000"/>
          </a:bodyPr>
          <a:lstStyle/>
          <a:p>
            <a:pPr algn="just"/>
            <a:r>
              <a:rPr lang="cs-CZ" sz="3500" b="1" dirty="0" smtClean="0">
                <a:solidFill>
                  <a:srgbClr val="FF0000"/>
                </a:solidFill>
              </a:rPr>
              <a:t>1906</a:t>
            </a:r>
            <a:r>
              <a:rPr lang="cs-CZ" sz="3500" b="1" dirty="0" smtClean="0"/>
              <a:t> </a:t>
            </a:r>
            <a:r>
              <a:rPr lang="cs-CZ" sz="3500" dirty="0" smtClean="0"/>
              <a:t>- prodala </a:t>
            </a:r>
            <a:r>
              <a:rPr lang="cs-CZ" sz="3500" b="1" dirty="0" smtClean="0"/>
              <a:t>osada Ouročnická </a:t>
            </a:r>
            <a:r>
              <a:rPr lang="cs-CZ" sz="3500" dirty="0" smtClean="0"/>
              <a:t>manželům</a:t>
            </a:r>
            <a:r>
              <a:rPr lang="cs-CZ" sz="3500" b="1" dirty="0" smtClean="0"/>
              <a:t> Františku a Anně Havelkovým </a:t>
            </a:r>
            <a:r>
              <a:rPr lang="cs-CZ" sz="3500" dirty="0" smtClean="0"/>
              <a:t>díl obecního pozemku k vystavění domku.</a:t>
            </a:r>
          </a:p>
          <a:p>
            <a:pPr algn="just"/>
            <a:r>
              <a:rPr lang="cs-CZ" sz="3500" dirty="0" smtClean="0"/>
              <a:t>Kolem roku </a:t>
            </a:r>
            <a:r>
              <a:rPr lang="cs-CZ" sz="3500" b="1" dirty="0" smtClean="0">
                <a:solidFill>
                  <a:srgbClr val="FF0000"/>
                </a:solidFill>
              </a:rPr>
              <a:t>1906 </a:t>
            </a:r>
            <a:r>
              <a:rPr lang="cs-CZ" sz="3500" dirty="0" smtClean="0"/>
              <a:t>- vystavěli domek č. p. </a:t>
            </a:r>
            <a:r>
              <a:rPr lang="cs-CZ" sz="3500" b="1" dirty="0" smtClean="0">
                <a:solidFill>
                  <a:srgbClr val="FF0000"/>
                </a:solidFill>
              </a:rPr>
              <a:t>38 </a:t>
            </a:r>
            <a:r>
              <a:rPr lang="cs-CZ" sz="3500" b="1" dirty="0" smtClean="0"/>
              <a:t>František a Anna Havelkovi</a:t>
            </a:r>
            <a:r>
              <a:rPr lang="cs-CZ" sz="3500" dirty="0" smtClean="0"/>
              <a:t>. Syn Antonín.</a:t>
            </a:r>
          </a:p>
          <a:p>
            <a:pPr algn="just"/>
            <a:r>
              <a:rPr lang="cs-CZ" sz="3500" dirty="0" smtClean="0"/>
              <a:t>1913 - bydlí František Havelka, tesař, a </a:t>
            </a:r>
            <a:r>
              <a:rPr lang="cs-CZ" sz="3500" dirty="0" smtClean="0">
                <a:solidFill>
                  <a:srgbClr val="92D050"/>
                </a:solidFill>
              </a:rPr>
              <a:t>Anna Příhodová</a:t>
            </a:r>
            <a:r>
              <a:rPr lang="cs-CZ" sz="3500" dirty="0" smtClean="0"/>
              <a:t>, *Kovářovice 2. Děti Božena (Antonína Fraňka z Benešova 219), Barbora (za Václava Pajka obuvníka z Velké Kvíce).</a:t>
            </a:r>
          </a:p>
          <a:p>
            <a:pPr algn="just"/>
            <a:r>
              <a:rPr lang="cs-CZ" sz="3500" b="1" dirty="0" smtClean="0"/>
              <a:t>1919 </a:t>
            </a:r>
            <a:r>
              <a:rPr lang="cs-CZ" sz="3500" dirty="0" smtClean="0"/>
              <a:t>- zedník </a:t>
            </a:r>
            <a:r>
              <a:rPr lang="cs-CZ" sz="3500" b="1" dirty="0" smtClean="0"/>
              <a:t>Čeněk Havelka</a:t>
            </a:r>
            <a:r>
              <a:rPr lang="cs-CZ" sz="3500" dirty="0" smtClean="0"/>
              <a:t>.</a:t>
            </a:r>
          </a:p>
          <a:p>
            <a:pPr algn="just"/>
            <a:r>
              <a:rPr lang="cs-CZ" sz="3500" dirty="0" smtClean="0"/>
              <a:t>1922 - *Václav Havelka.</a:t>
            </a:r>
          </a:p>
          <a:p>
            <a:pPr algn="just"/>
            <a:r>
              <a:rPr lang="cs-CZ" sz="3500" b="1" dirty="0" smtClean="0"/>
              <a:t>1943 - Čeněk Havelka odstěhoval se.</a:t>
            </a:r>
          </a:p>
          <a:p>
            <a:pPr algn="just"/>
            <a:endParaRPr lang="cs-CZ" sz="3500" dirty="0" smtClean="0"/>
          </a:p>
          <a:p>
            <a:pPr algn="just"/>
            <a:r>
              <a:rPr lang="cs-CZ" sz="3500" b="1" dirty="0" smtClean="0">
                <a:solidFill>
                  <a:srgbClr val="FF0000"/>
                </a:solidFill>
              </a:rPr>
              <a:t>1907</a:t>
            </a:r>
            <a:r>
              <a:rPr lang="cs-CZ" sz="3500" b="1" dirty="0" smtClean="0"/>
              <a:t> </a:t>
            </a:r>
            <a:r>
              <a:rPr lang="cs-CZ" sz="3500" dirty="0" smtClean="0"/>
              <a:t>- koupili manželé </a:t>
            </a:r>
            <a:r>
              <a:rPr lang="cs-CZ" sz="3500" b="1" dirty="0" smtClean="0"/>
              <a:t>František a Marie Zoulovi </a:t>
            </a:r>
            <a:r>
              <a:rPr lang="cs-CZ" sz="3500" dirty="0" smtClean="0"/>
              <a:t>od manželů </a:t>
            </a:r>
            <a:r>
              <a:rPr lang="cs-CZ" sz="3500" b="1" dirty="0" smtClean="0"/>
              <a:t>Josefa a Marie Řehákových </a:t>
            </a:r>
            <a:r>
              <a:rPr lang="cs-CZ" sz="3500" dirty="0" smtClean="0"/>
              <a:t>část pozemku.</a:t>
            </a:r>
          </a:p>
          <a:p>
            <a:pPr algn="just"/>
            <a:r>
              <a:rPr lang="cs-CZ" sz="3500" dirty="0" smtClean="0"/>
              <a:t>Kolem roku </a:t>
            </a:r>
            <a:r>
              <a:rPr lang="cs-CZ" sz="3500" b="1" dirty="0" smtClean="0">
                <a:solidFill>
                  <a:srgbClr val="FF0000"/>
                </a:solidFill>
              </a:rPr>
              <a:t>1907 </a:t>
            </a:r>
            <a:r>
              <a:rPr lang="cs-CZ" sz="3500" dirty="0" smtClean="0"/>
              <a:t>- bylo vystavěno č. p. </a:t>
            </a:r>
            <a:r>
              <a:rPr lang="cs-CZ" sz="3500" b="1" dirty="0" smtClean="0">
                <a:solidFill>
                  <a:srgbClr val="FF0000"/>
                </a:solidFill>
              </a:rPr>
              <a:t>39</a:t>
            </a:r>
            <a:r>
              <a:rPr lang="cs-CZ" sz="3500" b="1" dirty="0" smtClean="0"/>
              <a:t> </a:t>
            </a:r>
            <a:r>
              <a:rPr lang="cs-CZ" sz="3500" dirty="0" smtClean="0"/>
              <a:t>manželi </a:t>
            </a:r>
            <a:r>
              <a:rPr lang="cs-CZ" sz="3500" b="1" dirty="0" smtClean="0"/>
              <a:t>Františkem Zoulou a Marií Havelkovou </a:t>
            </a:r>
            <a:r>
              <a:rPr lang="cs-CZ" sz="3500" dirty="0" smtClean="0"/>
              <a:t>z Bukovan 2. Syn František, Marie, Růžena, Milan.</a:t>
            </a:r>
          </a:p>
          <a:p>
            <a:pPr algn="just"/>
            <a:r>
              <a:rPr lang="cs-CZ" sz="3500" dirty="0" smtClean="0"/>
              <a:t>1911 - ∞František Zoula, zedník, a Berta Šebková z Brejlovky 11.</a:t>
            </a:r>
          </a:p>
          <a:p>
            <a:pPr algn="just"/>
            <a:r>
              <a:rPr lang="cs-CZ" sz="3500" dirty="0" smtClean="0"/>
              <a:t>1911 – 1938 - *Marie Zoulová, Růžena Zoulová, Milan Zoula legim Kyrian/Kylián.</a:t>
            </a:r>
          </a:p>
          <a:p>
            <a:pPr algn="just"/>
            <a:r>
              <a:rPr lang="cs-CZ" sz="3500" b="1" dirty="0" smtClean="0"/>
              <a:t>1943 - František Kilián se vystěhoval z obce.</a:t>
            </a:r>
          </a:p>
          <a:p>
            <a:pPr>
              <a:buNone/>
            </a:pPr>
            <a:endParaRPr lang="cs-CZ"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95</a:t>
            </a:fld>
            <a:endParaRPr lang="cs-CZ"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620688"/>
            <a:ext cx="8229600" cy="1143000"/>
          </a:xfrm>
        </p:spPr>
        <p:txBody>
          <a:bodyPr>
            <a:normAutofit fontScale="90000"/>
          </a:bodyPr>
          <a:lstStyle/>
          <a:p>
            <a:r>
              <a:rPr lang="cs-CZ" b="1" dirty="0" smtClean="0">
                <a:solidFill>
                  <a:srgbClr val="FF0000"/>
                </a:solidFill>
              </a:rPr>
              <a:t>Dům č. p. 40.</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p:txBody>
          <a:bodyPr>
            <a:normAutofit fontScale="85000" lnSpcReduction="20000"/>
          </a:bodyPr>
          <a:lstStyle/>
          <a:p>
            <a:pPr algn="just"/>
            <a:r>
              <a:rPr lang="cs-CZ" b="1" dirty="0" smtClean="0"/>
              <a:t>1902 - Josef Prokopec </a:t>
            </a:r>
            <a:r>
              <a:rPr lang="cs-CZ" dirty="0" smtClean="0"/>
              <a:t>od usedlosti č. p. 8 prodal manželům </a:t>
            </a:r>
            <a:r>
              <a:rPr lang="cs-CZ" b="1" dirty="0" smtClean="0"/>
              <a:t>Františku a Marii Štěpánovým </a:t>
            </a:r>
            <a:r>
              <a:rPr lang="cs-CZ" dirty="0" smtClean="0"/>
              <a:t>pozemek ve výměře 2 ha 81 ar 51 m</a:t>
            </a:r>
            <a:r>
              <a:rPr lang="cs-CZ" baseline="30000" dirty="0" smtClean="0"/>
              <a:t>2</a:t>
            </a:r>
            <a:r>
              <a:rPr lang="cs-CZ" dirty="0" smtClean="0"/>
              <a:t>, aby na něm domek vystavěli.</a:t>
            </a:r>
          </a:p>
          <a:p>
            <a:pPr algn="just"/>
            <a:r>
              <a:rPr lang="cs-CZ" dirty="0" smtClean="0"/>
              <a:t>Kolem roku </a:t>
            </a:r>
            <a:r>
              <a:rPr lang="cs-CZ" b="1" dirty="0" smtClean="0"/>
              <a:t>1902 </a:t>
            </a:r>
            <a:r>
              <a:rPr lang="cs-CZ" dirty="0" smtClean="0"/>
              <a:t>– manželé </a:t>
            </a:r>
            <a:r>
              <a:rPr lang="cs-CZ" b="1" dirty="0" smtClean="0"/>
              <a:t>František a Marie Štěpánovi </a:t>
            </a:r>
            <a:r>
              <a:rPr lang="cs-CZ" dirty="0" smtClean="0"/>
              <a:t>vystavěli domek č. p. 40.</a:t>
            </a:r>
          </a:p>
          <a:p>
            <a:pPr algn="just"/>
            <a:r>
              <a:rPr lang="cs-CZ" dirty="0" smtClean="0"/>
              <a:t>1921 - Anna Štěpánová.</a:t>
            </a:r>
          </a:p>
          <a:p>
            <a:pPr algn="just"/>
            <a:r>
              <a:rPr lang="cs-CZ" b="1" dirty="0" smtClean="0"/>
              <a:t>1933 - Alois Bartůšek </a:t>
            </a:r>
            <a:r>
              <a:rPr lang="cs-CZ" dirty="0" smtClean="0"/>
              <a:t>prodal tento dům </a:t>
            </a:r>
            <a:r>
              <a:rPr lang="cs-CZ" b="1" dirty="0" smtClean="0"/>
              <a:t>Bohumilovi Greifovi a odstěhoval se z vesnice.</a:t>
            </a:r>
            <a:endParaRPr lang="cs-CZ" dirty="0" smtClean="0"/>
          </a:p>
          <a:p>
            <a:pPr algn="just"/>
            <a:r>
              <a:rPr lang="cs-CZ" dirty="0" smtClean="0"/>
              <a:t>1935 - Bohumil Kraif, rolník, *1885 v Sestrouni (manželka Božena, *1889), samaritán SDH. Dcera Marie (za Miloslava Vnoučka z </a:t>
            </a:r>
            <a:r>
              <a:rPr lang="cs-CZ" dirty="0" smtClean="0">
                <a:solidFill>
                  <a:srgbClr val="92D050"/>
                </a:solidFill>
              </a:rPr>
              <a:t>Úročnice č. p. 9</a:t>
            </a:r>
            <a:r>
              <a:rPr lang="cs-CZ" dirty="0" smtClean="0"/>
              <a:t>).</a:t>
            </a:r>
          </a:p>
          <a:p>
            <a:pPr algn="just"/>
            <a:r>
              <a:rPr lang="cs-CZ" b="1" dirty="0" smtClean="0"/>
              <a:t>1943 - Bohumil Kreif se vystěhoval z obce.</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96</a:t>
            </a:fld>
            <a:endParaRPr lang="cs-CZ"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smtClean="0">
                <a:solidFill>
                  <a:srgbClr val="FF0000"/>
                </a:solidFill>
              </a:rPr>
              <a:t>Dům č. p. 41 a 42.</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1196752"/>
            <a:ext cx="8229600" cy="4929411"/>
          </a:xfrm>
        </p:spPr>
        <p:txBody>
          <a:bodyPr>
            <a:normAutofit fontScale="55000" lnSpcReduction="20000"/>
          </a:bodyPr>
          <a:lstStyle/>
          <a:p>
            <a:pPr algn="just"/>
            <a:r>
              <a:rPr lang="cs-CZ" sz="3800" dirty="0" smtClean="0">
                <a:solidFill>
                  <a:srgbClr val="FF0000"/>
                </a:solidFill>
              </a:rPr>
              <a:t>?  - vystavěn č. p. 41.</a:t>
            </a:r>
          </a:p>
          <a:p>
            <a:pPr algn="just"/>
            <a:r>
              <a:rPr lang="cs-CZ" sz="3800" dirty="0" smtClean="0"/>
              <a:t>1909 – 1936 - *Božena Havelková, Jarmila Havelková, Drahomíra Forejtová.</a:t>
            </a:r>
          </a:p>
          <a:p>
            <a:pPr algn="just"/>
            <a:r>
              <a:rPr lang="cs-CZ" sz="3800" dirty="0" smtClean="0"/>
              <a:t>1943 - Václav Franěk, dělník, oběsil se, (1. 3.). </a:t>
            </a:r>
          </a:p>
          <a:p>
            <a:pPr algn="just"/>
            <a:r>
              <a:rPr lang="cs-CZ" sz="3800" b="1" dirty="0" smtClean="0"/>
              <a:t>1943 - Marie Fraňková se vystěhovala z obce.</a:t>
            </a:r>
          </a:p>
          <a:p>
            <a:pPr algn="just">
              <a:buNone/>
            </a:pPr>
            <a:endParaRPr lang="cs-CZ" sz="3800" b="1" dirty="0" smtClean="0"/>
          </a:p>
          <a:p>
            <a:pPr algn="just"/>
            <a:r>
              <a:rPr lang="cs-CZ" sz="3800" dirty="0" smtClean="0">
                <a:solidFill>
                  <a:srgbClr val="FF0000"/>
                </a:solidFill>
              </a:rPr>
              <a:t>? – vystavěn č. p. 42.</a:t>
            </a:r>
          </a:p>
          <a:p>
            <a:pPr algn="just"/>
            <a:r>
              <a:rPr lang="cs-CZ" sz="3800" dirty="0" smtClean="0"/>
              <a:t>1911 - ∞Josef Vašák, zedník (otec †Jan Vašák, kolář z Úročnice 21, matka Anna Jungová z Petříkova 6), a Petronila Jiráková z Vatěkova 1.</a:t>
            </a:r>
          </a:p>
          <a:p>
            <a:pPr algn="just"/>
            <a:r>
              <a:rPr lang="cs-CZ" sz="3800" dirty="0" smtClean="0"/>
              <a:t>1911 – 1932 - *František Vašák, Josef Vašák, Jan Vašák, František Havlíček, Antonín František Dvořák.</a:t>
            </a:r>
          </a:p>
          <a:p>
            <a:pPr algn="just"/>
            <a:r>
              <a:rPr lang="cs-CZ" sz="3800" b="1" dirty="0" smtClean="0"/>
              <a:t>1940 - Jan Vašák</a:t>
            </a:r>
            <a:r>
              <a:rPr lang="cs-CZ" sz="3800" dirty="0" smtClean="0"/>
              <a:t>, zedník, *1915 Úročnice (manželka </a:t>
            </a:r>
            <a:r>
              <a:rPr lang="cs-CZ" sz="3800" b="1" dirty="0" smtClean="0"/>
              <a:t>Růžena</a:t>
            </a:r>
            <a:r>
              <a:rPr lang="cs-CZ" sz="3800" dirty="0" smtClean="0"/>
              <a:t>), člen SDH.</a:t>
            </a:r>
          </a:p>
          <a:p>
            <a:pPr algn="just"/>
            <a:r>
              <a:rPr lang="cs-CZ" sz="3800" dirty="0" smtClean="0"/>
              <a:t>1939 – 1942 - *Marie Vašáková, Růžena Vašáková, Ludmila Vašáková.</a:t>
            </a:r>
          </a:p>
          <a:p>
            <a:pPr algn="just"/>
            <a:r>
              <a:rPr lang="cs-CZ" sz="3800" b="1" dirty="0" smtClean="0"/>
              <a:t>1943 - Josef Vašák se vystěhoval z obce, </a:t>
            </a:r>
            <a:r>
              <a:rPr lang="cs-CZ" sz="3800" dirty="0" smtClean="0"/>
              <a:t>25. 12., Jan Vašák se vystěhoval z obce.</a:t>
            </a:r>
          </a:p>
          <a:p>
            <a:endParaRPr lang="cs-CZ"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97</a:t>
            </a:fld>
            <a:endParaRPr lang="cs-CZ"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smtClean="0"/>
              <a:t>Dům č. p. 43 zvaný „u Mášů“ a 44.</a:t>
            </a:r>
            <a:r>
              <a:rPr lang="cs-CZ" sz="2800" dirty="0" smtClean="0"/>
              <a:t/>
            </a:r>
            <a:br>
              <a:rPr lang="cs-CZ" sz="2800" dirty="0" smtClean="0"/>
            </a:br>
            <a:endParaRPr lang="cs-CZ" sz="2800" dirty="0"/>
          </a:p>
        </p:txBody>
      </p:sp>
      <p:sp>
        <p:nvSpPr>
          <p:cNvPr id="3" name="Zástupný symbol pro obsah 2"/>
          <p:cNvSpPr>
            <a:spLocks noGrp="1"/>
          </p:cNvSpPr>
          <p:nvPr>
            <p:ph idx="1"/>
          </p:nvPr>
        </p:nvSpPr>
        <p:spPr>
          <a:xfrm>
            <a:off x="457200" y="980728"/>
            <a:ext cx="8229600" cy="5145435"/>
          </a:xfrm>
        </p:spPr>
        <p:txBody>
          <a:bodyPr>
            <a:normAutofit fontScale="62500" lnSpcReduction="20000"/>
          </a:bodyPr>
          <a:lstStyle/>
          <a:p>
            <a:pPr>
              <a:buNone/>
            </a:pPr>
            <a:endParaRPr lang="cs-CZ" dirty="0" smtClean="0"/>
          </a:p>
          <a:p>
            <a:pPr algn="just"/>
            <a:r>
              <a:rPr lang="cs-CZ" dirty="0" smtClean="0">
                <a:solidFill>
                  <a:srgbClr val="FF0000"/>
                </a:solidFill>
              </a:rPr>
              <a:t>? – vystavěn č. p. 43.</a:t>
            </a:r>
          </a:p>
          <a:p>
            <a:pPr algn="just"/>
            <a:r>
              <a:rPr lang="cs-CZ" dirty="0" smtClean="0"/>
              <a:t>1910 - Božena Žižková (otec †Vojtěch Žižka, chalupník z Úročnice 17, Antonín Doležal, obuvnický pomocník z Mstětic 17.</a:t>
            </a:r>
          </a:p>
          <a:p>
            <a:pPr algn="just"/>
            <a:r>
              <a:rPr lang="cs-CZ" dirty="0" smtClean="0"/>
              <a:t>1913 - bydlí, dělník Josef Franěk, </a:t>
            </a:r>
            <a:r>
              <a:rPr lang="cs-CZ" dirty="0" smtClean="0">
                <a:solidFill>
                  <a:srgbClr val="92D050"/>
                </a:solidFill>
              </a:rPr>
              <a:t>Anna Havlíčková, *Úročnici 26.</a:t>
            </a:r>
          </a:p>
          <a:p>
            <a:pPr algn="just"/>
            <a:r>
              <a:rPr lang="cs-CZ" dirty="0" smtClean="0"/>
              <a:t>1916 – 1918 - *Josef Jaroslav </a:t>
            </a:r>
            <a:r>
              <a:rPr lang="cs-CZ" b="1" dirty="0" smtClean="0"/>
              <a:t>Franěk, Jaroslav Josef Kůstka.</a:t>
            </a:r>
          </a:p>
          <a:p>
            <a:pPr algn="just"/>
            <a:r>
              <a:rPr lang="cs-CZ" dirty="0" smtClean="0"/>
              <a:t>1919 - obuvník Antonín Franěk.</a:t>
            </a:r>
          </a:p>
          <a:p>
            <a:pPr algn="just"/>
            <a:r>
              <a:rPr lang="cs-CZ" dirty="0" smtClean="0"/>
              <a:t>1940 -1943 - *Jiřina Marie Novotná, Josef Novotný, Marie Novotná, Blažena Novotná.</a:t>
            </a:r>
          </a:p>
          <a:p>
            <a:pPr algn="just"/>
            <a:r>
              <a:rPr lang="cs-CZ" b="1" dirty="0" smtClean="0"/>
              <a:t>1943 - Václav Novotný se vystěhoval z obce.</a:t>
            </a:r>
          </a:p>
          <a:p>
            <a:pPr algn="just">
              <a:buNone/>
            </a:pPr>
            <a:endParaRPr lang="cs-CZ" b="1" dirty="0" smtClean="0"/>
          </a:p>
          <a:p>
            <a:pPr algn="just"/>
            <a:r>
              <a:rPr lang="cs-CZ" dirty="0" smtClean="0">
                <a:solidFill>
                  <a:srgbClr val="FF0000"/>
                </a:solidFill>
              </a:rPr>
              <a:t>? – vystavěn č. p. 44.</a:t>
            </a:r>
          </a:p>
          <a:p>
            <a:pPr algn="just"/>
            <a:r>
              <a:rPr lang="cs-CZ" dirty="0" smtClean="0"/>
              <a:t>1921 - *Jaroslav Kůt.</a:t>
            </a:r>
          </a:p>
          <a:p>
            <a:pPr algn="just"/>
            <a:r>
              <a:rPr lang="cs-CZ" b="1" dirty="0" smtClean="0"/>
              <a:t>1924 - Josef Vnouček</a:t>
            </a:r>
            <a:r>
              <a:rPr lang="cs-CZ" dirty="0" smtClean="0"/>
              <a:t>, domkář, *1888 Úročnice, ženatý, děti Antonín, Jaroslav, Josef, činný člen SDH.</a:t>
            </a:r>
          </a:p>
          <a:p>
            <a:pPr algn="just"/>
            <a:r>
              <a:rPr lang="cs-CZ" dirty="0" smtClean="0"/>
              <a:t>1926 – 1929 - *Josef Dvořák, Milena Dvořáková, Václav Vnouček.</a:t>
            </a:r>
          </a:p>
          <a:p>
            <a:pPr algn="just"/>
            <a:r>
              <a:rPr lang="cs-CZ" b="1" dirty="0" smtClean="0"/>
              <a:t>1943 - Josef Vnouček se vystěhoval z obce.</a:t>
            </a:r>
            <a:endParaRPr lang="cs-CZ" dirty="0" smtClean="0"/>
          </a:p>
          <a:p>
            <a:pPr>
              <a:buNone/>
            </a:pPr>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98</a:t>
            </a:fld>
            <a:endParaRPr lang="cs-CZ"/>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smtClean="0">
                <a:solidFill>
                  <a:srgbClr val="FF0000"/>
                </a:solidFill>
              </a:rPr>
              <a:t>Dům č. p. 45 a 46.</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1268760"/>
            <a:ext cx="8229600" cy="4857403"/>
          </a:xfrm>
        </p:spPr>
        <p:txBody>
          <a:bodyPr>
            <a:normAutofit fontScale="92500" lnSpcReduction="20000"/>
          </a:bodyPr>
          <a:lstStyle/>
          <a:p>
            <a:pPr algn="just"/>
            <a:r>
              <a:rPr lang="cs-CZ" dirty="0" smtClean="0">
                <a:solidFill>
                  <a:srgbClr val="FF0000"/>
                </a:solidFill>
              </a:rPr>
              <a:t>? – vystavěn č. p. 45.</a:t>
            </a:r>
          </a:p>
          <a:p>
            <a:pPr algn="just"/>
            <a:r>
              <a:rPr lang="cs-CZ" dirty="0" smtClean="0"/>
              <a:t>1928 - *Václav Dvořák.</a:t>
            </a:r>
          </a:p>
          <a:p>
            <a:pPr algn="just"/>
            <a:r>
              <a:rPr lang="cs-CZ" dirty="0" smtClean="0"/>
              <a:t>1930 - *Marie Věra Hájková.</a:t>
            </a:r>
          </a:p>
          <a:p>
            <a:pPr algn="just"/>
            <a:r>
              <a:rPr lang="cs-CZ" b="1" dirty="0" smtClean="0"/>
              <a:t>1943 - Josef Žaba se vystěhoval z obce.</a:t>
            </a:r>
          </a:p>
          <a:p>
            <a:pPr algn="just">
              <a:buNone/>
            </a:pPr>
            <a:endParaRPr lang="cs-CZ" b="1" dirty="0" smtClean="0"/>
          </a:p>
          <a:p>
            <a:pPr algn="just"/>
            <a:r>
              <a:rPr lang="cs-CZ" dirty="0" smtClean="0">
                <a:solidFill>
                  <a:srgbClr val="FF0000"/>
                </a:solidFill>
              </a:rPr>
              <a:t>? – vystavěn č. p. 46.</a:t>
            </a:r>
          </a:p>
          <a:p>
            <a:pPr algn="just"/>
            <a:r>
              <a:rPr lang="cs-CZ" b="1" dirty="0" smtClean="0"/>
              <a:t>1923 </a:t>
            </a:r>
            <a:r>
              <a:rPr lang="cs-CZ" dirty="0" smtClean="0"/>
              <a:t>- zakládající člen divadelního spolku Komenský, </a:t>
            </a:r>
            <a:r>
              <a:rPr lang="cs-CZ" b="1" dirty="0" smtClean="0"/>
              <a:t>František Kaprálek.</a:t>
            </a:r>
            <a:endParaRPr lang="cs-CZ" dirty="0" smtClean="0"/>
          </a:p>
          <a:p>
            <a:pPr algn="just"/>
            <a:r>
              <a:rPr lang="cs-CZ" dirty="0" smtClean="0"/>
              <a:t>1929 - *František Antonín Kaprálek.</a:t>
            </a:r>
          </a:p>
          <a:p>
            <a:pPr algn="just"/>
            <a:r>
              <a:rPr lang="cs-CZ" b="1" dirty="0" smtClean="0"/>
              <a:t>1943 - František Kaprálek se vystěhoval z obce.</a:t>
            </a:r>
            <a:endParaRPr lang="cs-CZ" dirty="0" smtClean="0"/>
          </a:p>
          <a:p>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99</a:t>
            </a:fld>
            <a:endParaRPr lang="cs-CZ"/>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solidFill>
                  <a:srgbClr val="FF0000"/>
                </a:solidFill>
              </a:rPr>
              <a:t>Dům č. p. 47 a 48.</a:t>
            </a:r>
            <a:endParaRPr lang="cs-CZ" dirty="0">
              <a:solidFill>
                <a:srgbClr val="FF0000"/>
              </a:solidFill>
            </a:endParaRPr>
          </a:p>
        </p:txBody>
      </p:sp>
      <p:sp>
        <p:nvSpPr>
          <p:cNvPr id="3" name="Zástupný symbol pro obsah 2"/>
          <p:cNvSpPr>
            <a:spLocks noGrp="1"/>
          </p:cNvSpPr>
          <p:nvPr>
            <p:ph idx="1"/>
          </p:nvPr>
        </p:nvSpPr>
        <p:spPr/>
        <p:txBody>
          <a:bodyPr>
            <a:normAutofit fontScale="70000" lnSpcReduction="20000"/>
          </a:bodyPr>
          <a:lstStyle/>
          <a:p>
            <a:pPr algn="just"/>
            <a:r>
              <a:rPr lang="cs-CZ" sz="3400" dirty="0" smtClean="0">
                <a:solidFill>
                  <a:srgbClr val="FF0000"/>
                </a:solidFill>
              </a:rPr>
              <a:t>? – vystavěn č. p. 47.</a:t>
            </a:r>
          </a:p>
          <a:p>
            <a:pPr algn="just"/>
            <a:r>
              <a:rPr lang="cs-CZ" sz="3400" dirty="0" smtClean="0"/>
              <a:t>1917 - *Marie Řeháková.</a:t>
            </a:r>
          </a:p>
          <a:p>
            <a:pPr algn="just"/>
            <a:r>
              <a:rPr lang="cs-CZ" sz="3400" b="1" dirty="0" smtClean="0"/>
              <a:t>1939 - Jaroslav Franěk</a:t>
            </a:r>
            <a:r>
              <a:rPr lang="cs-CZ" sz="3400" dirty="0" smtClean="0"/>
              <a:t>, zedník, *1914 Chlístov, svobodný, člen SDH.</a:t>
            </a:r>
          </a:p>
          <a:p>
            <a:pPr algn="just"/>
            <a:r>
              <a:rPr lang="cs-CZ" sz="3400" b="1" dirty="0" smtClean="0"/>
              <a:t>1943 - Antonín Franěk se vystěhoval z obce.</a:t>
            </a:r>
          </a:p>
          <a:p>
            <a:pPr algn="just"/>
            <a:endParaRPr lang="cs-CZ" sz="3400" b="1" dirty="0" smtClean="0"/>
          </a:p>
          <a:p>
            <a:pPr algn="just"/>
            <a:r>
              <a:rPr lang="cs-CZ" sz="3400" dirty="0" smtClean="0">
                <a:solidFill>
                  <a:srgbClr val="FF0000"/>
                </a:solidFill>
              </a:rPr>
              <a:t>? – vystavěn č. p. 48.</a:t>
            </a:r>
          </a:p>
          <a:p>
            <a:pPr algn="just"/>
            <a:r>
              <a:rPr lang="cs-CZ" sz="3400" b="1" dirty="0" smtClean="0"/>
              <a:t>1923 </a:t>
            </a:r>
            <a:r>
              <a:rPr lang="cs-CZ" sz="3400" dirty="0" smtClean="0"/>
              <a:t>- zakládající člen divadelního spolku Komenský, </a:t>
            </a:r>
            <a:r>
              <a:rPr lang="cs-CZ" sz="3400" b="1" dirty="0" smtClean="0"/>
              <a:t>Josef Štěpán a Anna Štěpánová.</a:t>
            </a:r>
            <a:endParaRPr lang="cs-CZ" sz="3400" dirty="0" smtClean="0"/>
          </a:p>
          <a:p>
            <a:pPr algn="just"/>
            <a:r>
              <a:rPr lang="cs-CZ" sz="3400" b="1" dirty="0" smtClean="0"/>
              <a:t>1928 - Josef Štěpán</a:t>
            </a:r>
            <a:r>
              <a:rPr lang="cs-CZ" sz="3400" dirty="0" smtClean="0"/>
              <a:t>, obuvník, švec, *1889 Úročnice, ženatý, 2 děti, samaritán, činný člen SDH, režisér spolku Komenský.</a:t>
            </a:r>
          </a:p>
          <a:p>
            <a:pPr algn="just"/>
            <a:r>
              <a:rPr lang="cs-CZ" sz="3400" b="1" dirty="0" smtClean="0"/>
              <a:t>1943 - Josef Štěpán se vystěhoval z obce.</a:t>
            </a:r>
            <a:endParaRPr lang="cs-CZ" sz="3400" dirty="0" smtClean="0"/>
          </a:p>
          <a:p>
            <a:endParaRPr lang="cs-CZ" b="1" dirty="0" smtClean="0"/>
          </a:p>
          <a:p>
            <a:pPr algn="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100</a:t>
            </a:fld>
            <a:endParaRPr lang="cs-CZ"/>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smtClean="0">
                <a:solidFill>
                  <a:srgbClr val="FF0000"/>
                </a:solidFill>
              </a:rPr>
              <a:t>Dům č. p. 49 zvaná „u Oujezdských“ a 50.</a:t>
            </a:r>
            <a:r>
              <a:rPr lang="cs-CZ" sz="2800" dirty="0" smtClean="0">
                <a:solidFill>
                  <a:srgbClr val="FF0000"/>
                </a:solidFill>
              </a:rPr>
              <a:t/>
            </a:r>
            <a:br>
              <a:rPr lang="cs-CZ" sz="2800" dirty="0" smtClean="0">
                <a:solidFill>
                  <a:srgbClr val="FF0000"/>
                </a:solidFill>
              </a:rPr>
            </a:br>
            <a:endParaRPr lang="cs-CZ" sz="2800" dirty="0">
              <a:solidFill>
                <a:srgbClr val="FF0000"/>
              </a:solidFill>
            </a:endParaRPr>
          </a:p>
        </p:txBody>
      </p:sp>
      <p:sp>
        <p:nvSpPr>
          <p:cNvPr id="3" name="Zástupný symbol pro obsah 2"/>
          <p:cNvSpPr>
            <a:spLocks noGrp="1"/>
          </p:cNvSpPr>
          <p:nvPr>
            <p:ph idx="1"/>
          </p:nvPr>
        </p:nvSpPr>
        <p:spPr>
          <a:xfrm>
            <a:off x="457200" y="1357298"/>
            <a:ext cx="8229600" cy="4768865"/>
          </a:xfrm>
        </p:spPr>
        <p:txBody>
          <a:bodyPr>
            <a:normAutofit fontScale="85000" lnSpcReduction="20000"/>
          </a:bodyPr>
          <a:lstStyle/>
          <a:p>
            <a:pPr algn="just"/>
            <a:r>
              <a:rPr lang="cs-CZ" dirty="0" smtClean="0">
                <a:solidFill>
                  <a:srgbClr val="FF0000"/>
                </a:solidFill>
              </a:rPr>
              <a:t>? – vystavěn č. p. 49.</a:t>
            </a:r>
          </a:p>
          <a:p>
            <a:pPr algn="just"/>
            <a:r>
              <a:rPr lang="cs-CZ" dirty="0" smtClean="0"/>
              <a:t>1928 – 1930 - *Josef Havelka, Josef Jan Pešek či Pertlík.</a:t>
            </a:r>
          </a:p>
          <a:p>
            <a:pPr algn="just"/>
            <a:r>
              <a:rPr lang="cs-CZ" dirty="0" smtClean="0">
                <a:solidFill>
                  <a:srgbClr val="0070C0"/>
                </a:solidFill>
              </a:rPr>
              <a:t>? – obchod smíšený.</a:t>
            </a:r>
          </a:p>
          <a:p>
            <a:pPr algn="just"/>
            <a:r>
              <a:rPr lang="cs-CZ" dirty="0" smtClean="0"/>
              <a:t>? – bydlel Pazourek, přistěhoval se ze Sudet.</a:t>
            </a:r>
          </a:p>
          <a:p>
            <a:pPr algn="just"/>
            <a:r>
              <a:rPr lang="cs-CZ" b="1" dirty="0" smtClean="0"/>
              <a:t>1943 - Josef Havelka se vystěhoval z obce.</a:t>
            </a:r>
          </a:p>
          <a:p>
            <a:pPr algn="just"/>
            <a:endParaRPr lang="cs-CZ" b="1" dirty="0" smtClean="0"/>
          </a:p>
          <a:p>
            <a:pPr algn="just"/>
            <a:r>
              <a:rPr lang="cs-CZ" dirty="0" smtClean="0">
                <a:solidFill>
                  <a:srgbClr val="FF0000"/>
                </a:solidFill>
              </a:rPr>
              <a:t>? – vystavěn č. p. 50.</a:t>
            </a:r>
          </a:p>
          <a:p>
            <a:pPr algn="just"/>
            <a:r>
              <a:rPr lang="cs-CZ" dirty="0" smtClean="0"/>
              <a:t>1924 - *Marie Štěpánová.</a:t>
            </a:r>
          </a:p>
          <a:p>
            <a:pPr algn="just"/>
            <a:r>
              <a:rPr lang="cs-CZ" dirty="0" smtClean="0"/>
              <a:t>1927 - *Josef Štěpán.</a:t>
            </a:r>
          </a:p>
          <a:p>
            <a:pPr algn="just"/>
            <a:r>
              <a:rPr lang="cs-CZ" b="1" dirty="0" smtClean="0"/>
              <a:t>1943 - Václav Štěpán se vystěhoval z obce.</a:t>
            </a:r>
            <a:endParaRPr lang="cs-CZ" dirty="0" smtClean="0"/>
          </a:p>
          <a:p>
            <a:pPr algn="just"/>
            <a:r>
              <a:rPr lang="cs-CZ" b="1" dirty="0" smtClean="0"/>
              <a:t>1943 - Jaroslav Fulín se vystěhoval z obce.</a:t>
            </a:r>
          </a:p>
          <a:p>
            <a:pPr>
              <a:buNone/>
            </a:pPr>
            <a:endParaRPr lang="cs-CZ"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101</a:t>
            </a:fld>
            <a:endParaRPr lang="cs-CZ"/>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smtClean="0">
                <a:solidFill>
                  <a:srgbClr val="FF0000"/>
                </a:solidFill>
              </a:rPr>
              <a:t>Dům č. p. 51 zvaný „u Vendíků“.</a:t>
            </a:r>
            <a:endParaRPr lang="cs-CZ" sz="2800" dirty="0">
              <a:solidFill>
                <a:srgbClr val="FF0000"/>
              </a:solidFill>
            </a:endParaRPr>
          </a:p>
        </p:txBody>
      </p:sp>
      <p:sp>
        <p:nvSpPr>
          <p:cNvPr id="3" name="Zástupný symbol pro obsah 2"/>
          <p:cNvSpPr>
            <a:spLocks noGrp="1"/>
          </p:cNvSpPr>
          <p:nvPr>
            <p:ph idx="1"/>
          </p:nvPr>
        </p:nvSpPr>
        <p:spPr>
          <a:xfrm>
            <a:off x="457200" y="1285860"/>
            <a:ext cx="8229600" cy="4840303"/>
          </a:xfrm>
        </p:spPr>
        <p:txBody>
          <a:bodyPr>
            <a:normAutofit fontScale="70000" lnSpcReduction="20000"/>
          </a:bodyPr>
          <a:lstStyle/>
          <a:p>
            <a:pPr algn="just"/>
            <a:r>
              <a:rPr lang="cs-CZ" sz="3400" b="1" dirty="0" smtClean="0">
                <a:solidFill>
                  <a:srgbClr val="FF0000"/>
                </a:solidFill>
              </a:rPr>
              <a:t>1922</a:t>
            </a:r>
            <a:r>
              <a:rPr lang="cs-CZ" sz="3400" b="1" dirty="0" smtClean="0"/>
              <a:t> - Václav Havelka </a:t>
            </a:r>
            <a:r>
              <a:rPr lang="cs-CZ" sz="3400" dirty="0" smtClean="0"/>
              <a:t>postavil tento dům č. p. </a:t>
            </a:r>
            <a:r>
              <a:rPr lang="cs-CZ" sz="3400" b="1" dirty="0" smtClean="0">
                <a:solidFill>
                  <a:srgbClr val="FF0000"/>
                </a:solidFill>
              </a:rPr>
              <a:t>51</a:t>
            </a:r>
            <a:r>
              <a:rPr lang="cs-CZ" sz="3400" b="1" dirty="0" smtClean="0"/>
              <a:t>.</a:t>
            </a:r>
          </a:p>
          <a:p>
            <a:pPr algn="just"/>
            <a:r>
              <a:rPr lang="cs-CZ" sz="3400" dirty="0" smtClean="0"/>
              <a:t>1927 – 1929 - *Václav Havelka, Jaroslav Franěk, Miloslav Franěk, Marie Libuše Havelková, Anežka Jindřiška Štěpánová.</a:t>
            </a:r>
          </a:p>
          <a:p>
            <a:pPr algn="just"/>
            <a:r>
              <a:rPr lang="cs-CZ" sz="3400" b="1" dirty="0" smtClean="0"/>
              <a:t>1943 - Václav Havelka se vystěhoval z obce.</a:t>
            </a:r>
            <a:endParaRPr lang="cs-CZ" sz="3400" dirty="0" smtClean="0"/>
          </a:p>
          <a:p>
            <a:pPr algn="just"/>
            <a:endParaRPr lang="cs-CZ" sz="3400" dirty="0" smtClean="0"/>
          </a:p>
          <a:p>
            <a:pPr algn="just"/>
            <a:r>
              <a:rPr lang="cs-CZ" sz="3400" dirty="0" smtClean="0">
                <a:solidFill>
                  <a:srgbClr val="FF0000"/>
                </a:solidFill>
              </a:rPr>
              <a:t>1923 - zakládající člen divadelního spolku Komenský, Čeněk Kaprálek.</a:t>
            </a:r>
          </a:p>
          <a:p>
            <a:pPr algn="just"/>
            <a:r>
              <a:rPr lang="cs-CZ" sz="3400" b="1" dirty="0" smtClean="0">
                <a:solidFill>
                  <a:srgbClr val="FF0000"/>
                </a:solidFill>
              </a:rPr>
              <a:t>1925</a:t>
            </a:r>
            <a:r>
              <a:rPr lang="cs-CZ" sz="3400" b="1" dirty="0" smtClean="0"/>
              <a:t> - Čeněk Kaprálek </a:t>
            </a:r>
            <a:r>
              <a:rPr lang="cs-CZ" sz="3400" dirty="0" smtClean="0"/>
              <a:t>postavil tento dům č. p. </a:t>
            </a:r>
            <a:r>
              <a:rPr lang="cs-CZ" sz="3400" b="1" dirty="0" smtClean="0">
                <a:solidFill>
                  <a:srgbClr val="FF0000"/>
                </a:solidFill>
              </a:rPr>
              <a:t>52</a:t>
            </a:r>
            <a:r>
              <a:rPr lang="cs-CZ" sz="3400" b="1" dirty="0" smtClean="0"/>
              <a:t>.</a:t>
            </a:r>
          </a:p>
          <a:p>
            <a:pPr algn="just"/>
            <a:r>
              <a:rPr lang="cs-CZ" sz="3400" dirty="0" smtClean="0"/>
              <a:t>1928 - Čeněk Kaprálek, berní vykonavatel, *1890 Úročnice, ženatý, 1 dítě, náměstek, činný člen SDH.</a:t>
            </a:r>
          </a:p>
          <a:p>
            <a:pPr algn="just"/>
            <a:r>
              <a:rPr lang="cs-CZ" sz="3400" dirty="0" smtClean="0"/>
              <a:t>1939 - Čeněk Kaprálek, berní vykonavatel, SDH.</a:t>
            </a:r>
          </a:p>
          <a:p>
            <a:pPr algn="just"/>
            <a:r>
              <a:rPr lang="cs-CZ" sz="3400" b="1" dirty="0" smtClean="0"/>
              <a:t>1943 - Čeněk Kaprálek a František Vaněček se vystěhovali z obce.</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102</a:t>
            </a:fld>
            <a:endParaRPr lang="cs-CZ"/>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solidFill>
                  <a:srgbClr val="FF0000"/>
                </a:solidFill>
              </a:rPr>
              <a:t>Dům č. p. 53 a 54.</a:t>
            </a:r>
            <a:endParaRPr lang="cs-CZ" dirty="0">
              <a:solidFill>
                <a:srgbClr val="FF0000"/>
              </a:solidFill>
            </a:endParaRPr>
          </a:p>
        </p:txBody>
      </p:sp>
      <p:sp>
        <p:nvSpPr>
          <p:cNvPr id="3" name="Zástupný symbol pro obsah 2"/>
          <p:cNvSpPr>
            <a:spLocks noGrp="1"/>
          </p:cNvSpPr>
          <p:nvPr>
            <p:ph idx="1"/>
          </p:nvPr>
        </p:nvSpPr>
        <p:spPr>
          <a:xfrm>
            <a:off x="457200" y="1268760"/>
            <a:ext cx="8229600" cy="4857403"/>
          </a:xfrm>
        </p:spPr>
        <p:txBody>
          <a:bodyPr>
            <a:normAutofit fontScale="70000" lnSpcReduction="20000"/>
          </a:bodyPr>
          <a:lstStyle/>
          <a:p>
            <a:pPr algn="just"/>
            <a:r>
              <a:rPr lang="cs-CZ" b="1" dirty="0" smtClean="0">
                <a:solidFill>
                  <a:srgbClr val="FF0000"/>
                </a:solidFill>
              </a:rPr>
              <a:t>1925</a:t>
            </a:r>
            <a:r>
              <a:rPr lang="cs-CZ" b="1" dirty="0" smtClean="0"/>
              <a:t> - František Jirák </a:t>
            </a:r>
            <a:r>
              <a:rPr lang="cs-CZ" dirty="0" smtClean="0"/>
              <a:t>postavil tento dům č. p. </a:t>
            </a:r>
            <a:r>
              <a:rPr lang="cs-CZ" b="1" dirty="0" smtClean="0">
                <a:solidFill>
                  <a:srgbClr val="FF0000"/>
                </a:solidFill>
              </a:rPr>
              <a:t>53</a:t>
            </a:r>
            <a:r>
              <a:rPr lang="cs-CZ" b="1" dirty="0" smtClean="0"/>
              <a:t>.</a:t>
            </a:r>
          </a:p>
          <a:p>
            <a:pPr algn="just"/>
            <a:r>
              <a:rPr lang="cs-CZ" dirty="0" smtClean="0"/>
              <a:t>1926 - * František Bohumil Jirák, syn.</a:t>
            </a:r>
          </a:p>
          <a:p>
            <a:pPr algn="just"/>
            <a:r>
              <a:rPr lang="cs-CZ" dirty="0" smtClean="0"/>
              <a:t>1927 – 1937 - *Bohumil Jirák, Květuše Jiráková, Marie Jiráková, Zdeňka Jiráková, Josef Ondřej Jirák, syn.</a:t>
            </a:r>
          </a:p>
          <a:p>
            <a:pPr algn="just"/>
            <a:r>
              <a:rPr lang="cs-CZ" b="1" dirty="0" smtClean="0"/>
              <a:t>1938 </a:t>
            </a:r>
            <a:r>
              <a:rPr lang="cs-CZ" dirty="0" smtClean="0"/>
              <a:t>- velitel SDH </a:t>
            </a:r>
            <a:r>
              <a:rPr lang="cs-CZ" b="1" dirty="0" smtClean="0"/>
              <a:t>František Jirák.</a:t>
            </a:r>
          </a:p>
          <a:p>
            <a:pPr algn="just"/>
            <a:r>
              <a:rPr lang="cs-CZ" dirty="0" smtClean="0"/>
              <a:t>1940 – 1942 - *Ladislav Jirák, Jaroslav Jirák.</a:t>
            </a:r>
          </a:p>
          <a:p>
            <a:pPr algn="just"/>
            <a:r>
              <a:rPr lang="cs-CZ" b="1" dirty="0" smtClean="0"/>
              <a:t>1943 - František Jirák se vystěhoval z obce.</a:t>
            </a:r>
          </a:p>
          <a:p>
            <a:pPr algn="just"/>
            <a:endParaRPr lang="cs-CZ" b="1" dirty="0" smtClean="0"/>
          </a:p>
          <a:p>
            <a:pPr algn="just"/>
            <a:r>
              <a:rPr lang="cs-CZ" b="1" dirty="0" smtClean="0">
                <a:solidFill>
                  <a:srgbClr val="FF0000"/>
                </a:solidFill>
              </a:rPr>
              <a:t>1926</a:t>
            </a:r>
            <a:r>
              <a:rPr lang="cs-CZ" b="1" dirty="0" smtClean="0"/>
              <a:t> - Alois Kaprálek</a:t>
            </a:r>
            <a:r>
              <a:rPr lang="cs-CZ" dirty="0" smtClean="0"/>
              <a:t>, postavil dům č. p. </a:t>
            </a:r>
            <a:r>
              <a:rPr lang="cs-CZ" b="1" dirty="0" smtClean="0">
                <a:solidFill>
                  <a:srgbClr val="FF0000"/>
                </a:solidFill>
              </a:rPr>
              <a:t>54</a:t>
            </a:r>
            <a:r>
              <a:rPr lang="cs-CZ" dirty="0" smtClean="0"/>
              <a:t>. Dle něj název „U Lojzíků“.</a:t>
            </a:r>
          </a:p>
          <a:p>
            <a:pPr algn="just"/>
            <a:r>
              <a:rPr lang="cs-CZ" b="1" dirty="0" smtClean="0"/>
              <a:t>1936 - Josef Kaprálek</a:t>
            </a:r>
            <a:r>
              <a:rPr lang="cs-CZ" dirty="0" smtClean="0"/>
              <a:t>, dělník, *1912 Chleby (manželka Emílie, *1906), člen SDH.</a:t>
            </a:r>
          </a:p>
          <a:p>
            <a:pPr algn="just"/>
            <a:r>
              <a:rPr lang="cs-CZ" dirty="0" smtClean="0"/>
              <a:t>1936 – 1940 - *Emilie Kaprálková, Marie Kaprálková, Václav Kaprálek, Růžena Kaprálková.</a:t>
            </a:r>
          </a:p>
          <a:p>
            <a:pPr algn="just"/>
            <a:r>
              <a:rPr lang="cs-CZ" b="1" dirty="0" smtClean="0"/>
              <a:t>1943 - Josef Kaprálek se vystěhoval z obce.</a:t>
            </a:r>
            <a:endParaRPr lang="cs-CZ" dirty="0" smtClean="0"/>
          </a:p>
          <a:p>
            <a:pPr>
              <a:buNone/>
            </a:pPr>
            <a:endParaRPr lang="cs-CZ" b="1"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103</a:t>
            </a:fld>
            <a:endParaRPr lang="cs-CZ"/>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692696"/>
            <a:ext cx="8229600" cy="778098"/>
          </a:xfrm>
        </p:spPr>
        <p:txBody>
          <a:bodyPr>
            <a:normAutofit fontScale="90000"/>
          </a:bodyPr>
          <a:lstStyle/>
          <a:p>
            <a:r>
              <a:rPr lang="cs-CZ" b="1" dirty="0" smtClean="0">
                <a:solidFill>
                  <a:srgbClr val="FF0000"/>
                </a:solidFill>
              </a:rPr>
              <a:t>Dům č. p. 55 zvaný „u Matesů“.</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a:xfrm>
            <a:off x="457200" y="1600200"/>
            <a:ext cx="8229600" cy="4925144"/>
          </a:xfrm>
        </p:spPr>
        <p:txBody>
          <a:bodyPr>
            <a:normAutofit fontScale="62500" lnSpcReduction="20000"/>
          </a:bodyPr>
          <a:lstStyle/>
          <a:p>
            <a:pPr algn="just"/>
            <a:r>
              <a:rPr lang="cs-CZ" sz="6300" b="1" dirty="0" smtClean="0"/>
              <a:t>1929 - Matěj Kaprálek </a:t>
            </a:r>
            <a:r>
              <a:rPr lang="cs-CZ" sz="6300" dirty="0" smtClean="0"/>
              <a:t>postavil tento dům, svůj starý dům č. p. 36 prodal dělníkovi </a:t>
            </a:r>
            <a:r>
              <a:rPr lang="cs-CZ" sz="6300" b="1" dirty="0" smtClean="0"/>
              <a:t>Janu Zdvihalovi</a:t>
            </a:r>
            <a:r>
              <a:rPr lang="cs-CZ" sz="6300" dirty="0" smtClean="0"/>
              <a:t>. Podle Matěje (Matesa) se zde říká „U Matesů“</a:t>
            </a:r>
          </a:p>
          <a:p>
            <a:pPr algn="just"/>
            <a:r>
              <a:rPr lang="cs-CZ" sz="6300" dirty="0" smtClean="0"/>
              <a:t>1940 - Matěj Kaprálek, rolník, člen SDH.</a:t>
            </a:r>
          </a:p>
          <a:p>
            <a:pPr algn="just"/>
            <a:r>
              <a:rPr lang="cs-CZ" sz="6300" b="1" dirty="0" smtClean="0"/>
              <a:t>1943 - Josef Kaprálek a Matěj Kaprálek se vystěhovali z obce.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104</a:t>
            </a:fld>
            <a:endParaRPr lang="cs-CZ"/>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smtClean="0">
                <a:solidFill>
                  <a:srgbClr val="FF0000"/>
                </a:solidFill>
              </a:rPr>
              <a:t>Dům č. p. 56 a 57.</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p:txBody>
          <a:bodyPr/>
          <a:lstStyle/>
          <a:p>
            <a:pPr algn="just"/>
            <a:r>
              <a:rPr lang="cs-CZ" b="1" dirty="0" smtClean="0">
                <a:solidFill>
                  <a:srgbClr val="FF0000"/>
                </a:solidFill>
              </a:rPr>
              <a:t>1933</a:t>
            </a:r>
            <a:r>
              <a:rPr lang="cs-CZ" b="1" dirty="0" smtClean="0"/>
              <a:t> - Jindřich Franěk</a:t>
            </a:r>
            <a:r>
              <a:rPr lang="cs-CZ" dirty="0" smtClean="0"/>
              <a:t>, dělník postavil tento dům č. p. </a:t>
            </a:r>
            <a:r>
              <a:rPr lang="cs-CZ" b="1" dirty="0" smtClean="0">
                <a:solidFill>
                  <a:srgbClr val="FF0000"/>
                </a:solidFill>
              </a:rPr>
              <a:t>56</a:t>
            </a:r>
            <a:r>
              <a:rPr lang="cs-CZ" b="1" dirty="0" smtClean="0"/>
              <a:t>.</a:t>
            </a:r>
            <a:endParaRPr lang="cs-CZ" dirty="0" smtClean="0"/>
          </a:p>
          <a:p>
            <a:pPr algn="just"/>
            <a:r>
              <a:rPr lang="cs-CZ" b="1" dirty="0" smtClean="0"/>
              <a:t>1943 - Jindřich Franěk se vystěhoval z obce.</a:t>
            </a:r>
          </a:p>
          <a:p>
            <a:pPr algn="just"/>
            <a:endParaRPr lang="cs-CZ" b="1" dirty="0" smtClean="0"/>
          </a:p>
          <a:p>
            <a:pPr algn="just"/>
            <a:r>
              <a:rPr lang="cs-CZ" b="1" dirty="0" smtClean="0">
                <a:solidFill>
                  <a:srgbClr val="FF0000"/>
                </a:solidFill>
              </a:rPr>
              <a:t>1933</a:t>
            </a:r>
            <a:r>
              <a:rPr lang="cs-CZ" b="1" dirty="0" smtClean="0"/>
              <a:t> - Josef Hájek</a:t>
            </a:r>
            <a:r>
              <a:rPr lang="cs-CZ" dirty="0" smtClean="0"/>
              <a:t>, dělník postavil tento dům  č. p.</a:t>
            </a:r>
            <a:r>
              <a:rPr lang="cs-CZ" b="1" dirty="0" smtClean="0"/>
              <a:t> </a:t>
            </a:r>
            <a:r>
              <a:rPr lang="cs-CZ" b="1" dirty="0" smtClean="0">
                <a:solidFill>
                  <a:srgbClr val="FF0000"/>
                </a:solidFill>
              </a:rPr>
              <a:t>57</a:t>
            </a:r>
            <a:r>
              <a:rPr lang="cs-CZ" b="1" dirty="0" smtClean="0"/>
              <a:t>.</a:t>
            </a:r>
            <a:endParaRPr lang="cs-CZ" dirty="0" smtClean="0"/>
          </a:p>
          <a:p>
            <a:pPr algn="just"/>
            <a:r>
              <a:rPr lang="cs-CZ" dirty="0" smtClean="0"/>
              <a:t>1938 - *Josef Hájek.</a:t>
            </a:r>
          </a:p>
          <a:p>
            <a:pPr algn="just"/>
            <a:r>
              <a:rPr lang="cs-CZ" b="1" dirty="0" smtClean="0"/>
              <a:t>1943 - Josef Hájek se vystěhoval z obce.</a:t>
            </a:r>
          </a:p>
          <a:p>
            <a:endParaRPr lang="cs-CZ" dirty="0" smtClean="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105</a:t>
            </a:fld>
            <a:endParaRPr lang="cs-CZ"/>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smtClean="0">
                <a:solidFill>
                  <a:srgbClr val="FF0000"/>
                </a:solidFill>
              </a:rPr>
              <a:t>Dům č. p. 58 a 59.</a:t>
            </a:r>
            <a:r>
              <a:rPr lang="cs-CZ" dirty="0" smtClean="0">
                <a:solidFill>
                  <a:srgbClr val="FF0000"/>
                </a:solidFill>
              </a:rPr>
              <a:t/>
            </a:r>
            <a:br>
              <a:rPr lang="cs-CZ" dirty="0" smtClean="0">
                <a:solidFill>
                  <a:srgbClr val="FF0000"/>
                </a:solidFill>
              </a:rPr>
            </a:br>
            <a:endParaRPr lang="cs-CZ" dirty="0">
              <a:solidFill>
                <a:srgbClr val="FF0000"/>
              </a:solidFill>
            </a:endParaRPr>
          </a:p>
        </p:txBody>
      </p:sp>
      <p:sp>
        <p:nvSpPr>
          <p:cNvPr id="3" name="Zástupný symbol pro obsah 2"/>
          <p:cNvSpPr>
            <a:spLocks noGrp="1"/>
          </p:cNvSpPr>
          <p:nvPr>
            <p:ph idx="1"/>
          </p:nvPr>
        </p:nvSpPr>
        <p:spPr/>
        <p:txBody>
          <a:bodyPr>
            <a:normAutofit fontScale="85000" lnSpcReduction="10000"/>
          </a:bodyPr>
          <a:lstStyle/>
          <a:p>
            <a:pPr algn="just"/>
            <a:r>
              <a:rPr lang="cs-CZ" dirty="0" smtClean="0">
                <a:solidFill>
                  <a:srgbClr val="FF0000"/>
                </a:solidFill>
              </a:rPr>
              <a:t>1932 </a:t>
            </a:r>
            <a:r>
              <a:rPr lang="cs-CZ" dirty="0" smtClean="0"/>
              <a:t>- *Ludmila Fraňková.</a:t>
            </a:r>
          </a:p>
          <a:p>
            <a:pPr algn="just"/>
            <a:r>
              <a:rPr lang="cs-CZ" b="1" dirty="0" smtClean="0">
                <a:solidFill>
                  <a:srgbClr val="FF0000"/>
                </a:solidFill>
              </a:rPr>
              <a:t>1934</a:t>
            </a:r>
            <a:r>
              <a:rPr lang="cs-CZ" b="1" dirty="0" smtClean="0"/>
              <a:t> - Josef Franěk</a:t>
            </a:r>
            <a:r>
              <a:rPr lang="cs-CZ" dirty="0" smtClean="0"/>
              <a:t>, tesař postavil tento dům č. p. </a:t>
            </a:r>
            <a:r>
              <a:rPr lang="cs-CZ" b="1" dirty="0" smtClean="0">
                <a:solidFill>
                  <a:srgbClr val="FF0000"/>
                </a:solidFill>
              </a:rPr>
              <a:t>58</a:t>
            </a:r>
            <a:r>
              <a:rPr lang="cs-CZ" b="1" dirty="0" smtClean="0"/>
              <a:t>.</a:t>
            </a:r>
          </a:p>
          <a:p>
            <a:pPr algn="just"/>
            <a:r>
              <a:rPr lang="cs-CZ" dirty="0" smtClean="0"/>
              <a:t>1938 - Josef Franěk nastoupil na vojnu.</a:t>
            </a:r>
          </a:p>
          <a:p>
            <a:pPr algn="just"/>
            <a:r>
              <a:rPr lang="cs-CZ" dirty="0" smtClean="0"/>
              <a:t>- Josef Franěk se vystěhoval z obce.</a:t>
            </a:r>
          </a:p>
          <a:p>
            <a:pPr algn="just"/>
            <a:endParaRPr lang="cs-CZ" dirty="0" smtClean="0"/>
          </a:p>
          <a:p>
            <a:pPr algn="just"/>
            <a:r>
              <a:rPr lang="cs-CZ" b="1" dirty="0" smtClean="0">
                <a:solidFill>
                  <a:srgbClr val="FF0000"/>
                </a:solidFill>
              </a:rPr>
              <a:t>19xx</a:t>
            </a:r>
            <a:r>
              <a:rPr lang="cs-CZ" b="1" dirty="0" smtClean="0"/>
              <a:t> - Rudolf Hora </a:t>
            </a:r>
            <a:r>
              <a:rPr lang="cs-CZ" dirty="0" smtClean="0"/>
              <a:t>z Benešova postavil v části obce „Na višňovce“ dřevěný dům, spíše chatu č. p. </a:t>
            </a:r>
            <a:r>
              <a:rPr lang="cs-CZ" b="1" dirty="0" smtClean="0">
                <a:solidFill>
                  <a:srgbClr val="FF0000"/>
                </a:solidFill>
              </a:rPr>
              <a:t>59</a:t>
            </a:r>
            <a:r>
              <a:rPr lang="cs-CZ" b="1" dirty="0" smtClean="0"/>
              <a:t>.</a:t>
            </a:r>
            <a:endParaRPr lang="cs-CZ" dirty="0" smtClean="0"/>
          </a:p>
          <a:p>
            <a:pPr algn="just"/>
            <a:r>
              <a:rPr lang="cs-CZ" dirty="0" smtClean="0"/>
              <a:t>1950 - Dům již nestojí.</a:t>
            </a:r>
          </a:p>
          <a:p>
            <a:pPr algn="just"/>
            <a:r>
              <a:rPr lang="cs-CZ" dirty="0" smtClean="0"/>
              <a:t>Pak - dům zrušen, nyní postaven nový dům na novém místě, Vratislav Klinger.</a:t>
            </a:r>
          </a:p>
          <a:p>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106</a:t>
            </a:fld>
            <a:endParaRPr lang="cs-CZ"/>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fontScale="90000"/>
          </a:bodyPr>
          <a:lstStyle/>
          <a:p>
            <a:r>
              <a:rPr lang="cs-CZ" dirty="0" smtClean="0">
                <a:solidFill>
                  <a:srgbClr val="FF0000"/>
                </a:solidFill>
              </a:rPr>
              <a:t>Nedořešeno</a:t>
            </a:r>
            <a:endParaRPr lang="cs-CZ" dirty="0">
              <a:solidFill>
                <a:srgbClr val="FF0000"/>
              </a:solidFill>
            </a:endParaRPr>
          </a:p>
        </p:txBody>
      </p:sp>
      <p:sp>
        <p:nvSpPr>
          <p:cNvPr id="3" name="Zástupný symbol pro obsah 2"/>
          <p:cNvSpPr>
            <a:spLocks noGrp="1"/>
          </p:cNvSpPr>
          <p:nvPr>
            <p:ph idx="1"/>
          </p:nvPr>
        </p:nvSpPr>
        <p:spPr>
          <a:xfrm>
            <a:off x="457200" y="980728"/>
            <a:ext cx="8229600" cy="5616624"/>
          </a:xfrm>
        </p:spPr>
        <p:txBody>
          <a:bodyPr>
            <a:normAutofit fontScale="40000" lnSpcReduction="20000"/>
          </a:bodyPr>
          <a:lstStyle/>
          <a:p>
            <a:pPr algn="just"/>
            <a:r>
              <a:rPr lang="cs-CZ" dirty="0" smtClean="0"/>
              <a:t>1495 - se v Ouročnici připomínají tito držitelé dvorů kmetcích (poddanských) – </a:t>
            </a:r>
            <a:r>
              <a:rPr lang="cs-CZ" b="1" dirty="0" smtClean="0"/>
              <a:t>Šíp, Mathuš s Jitčina, Martin s Thomova, Mathuš s Šimonoveho.</a:t>
            </a:r>
          </a:p>
          <a:p>
            <a:pPr algn="just"/>
            <a:r>
              <a:rPr lang="cs-CZ" dirty="0" smtClean="0"/>
              <a:t>1480 - kniha kšaftů starého města  Prahy - k vesnici Úročnici je pouze jeden odkaz – zápis ze dne 31.5. Blažek, koželuh oznamuje, že dluží </a:t>
            </a:r>
            <a:r>
              <a:rPr lang="cs-CZ" b="1" dirty="0" smtClean="0"/>
              <a:t>Matoušovi z Úročnic</a:t>
            </a:r>
            <a:r>
              <a:rPr lang="cs-CZ" dirty="0" smtClean="0"/>
              <a:t> </a:t>
            </a:r>
            <a:r>
              <a:rPr lang="cs-CZ" i="1" dirty="0" smtClean="0"/>
              <a:t>7 kop grošů (2094, fol. 251 r).</a:t>
            </a:r>
          </a:p>
          <a:p>
            <a:pPr algn="just"/>
            <a:r>
              <a:rPr lang="cs-CZ" dirty="0" smtClean="0"/>
              <a:t>1599 - mlynářem v Ouročnici byl </a:t>
            </a:r>
            <a:r>
              <a:rPr lang="cs-CZ" b="1" dirty="0" smtClean="0"/>
              <a:t>Brejla</a:t>
            </a:r>
            <a:r>
              <a:rPr lang="cs-CZ" dirty="0" smtClean="0"/>
              <a:t>, kde stával mlýn, není doloženo.</a:t>
            </a:r>
          </a:p>
          <a:p>
            <a:pPr algn="just"/>
            <a:r>
              <a:rPr lang="cs-CZ" dirty="0" smtClean="0"/>
              <a:t>1604 – uvádí se </a:t>
            </a:r>
            <a:r>
              <a:rPr lang="cs-CZ" b="1" dirty="0" smtClean="0"/>
              <a:t>panská hospoda </a:t>
            </a:r>
            <a:r>
              <a:rPr lang="cs-CZ" dirty="0" smtClean="0"/>
              <a:t>v Úročnici, kde?</a:t>
            </a:r>
            <a:endParaRPr lang="cs-CZ" i="1" dirty="0" smtClean="0"/>
          </a:p>
          <a:p>
            <a:pPr algn="just"/>
            <a:r>
              <a:rPr lang="cs-CZ" i="1" dirty="0" smtClean="0"/>
              <a:t>1606 - </a:t>
            </a:r>
            <a:r>
              <a:rPr lang="cs-CZ" b="1" i="1" dirty="0" smtClean="0"/>
              <a:t>Václav Pechův </a:t>
            </a:r>
            <a:r>
              <a:rPr lang="cs-CZ" i="1" dirty="0" smtClean="0"/>
              <a:t>platil </a:t>
            </a:r>
            <a:r>
              <a:rPr lang="cs-CZ" dirty="0" smtClean="0"/>
              <a:t>o sv. Jiří 33 gr., o sv. Havlu 33 gr., 1 slepici, 12 vajec, robot 1 den ve žních.</a:t>
            </a:r>
          </a:p>
          <a:p>
            <a:pPr algn="just"/>
            <a:r>
              <a:rPr lang="cs-CZ" dirty="0" smtClean="0"/>
              <a:t>1606 - </a:t>
            </a:r>
            <a:r>
              <a:rPr lang="cs-CZ" b="1" dirty="0" smtClean="0"/>
              <a:t>Bartoloměj Pešek </a:t>
            </a:r>
            <a:r>
              <a:rPr lang="cs-CZ" i="1" dirty="0" smtClean="0"/>
              <a:t>platil o sv. Jiří 1 kopu, 21 gr., o sv. Havlu 1 kopu 21 gr., 2 slepice, 20vajec, robot 1 den ve žních.</a:t>
            </a:r>
          </a:p>
          <a:p>
            <a:pPr algn="just"/>
            <a:r>
              <a:rPr lang="cs-CZ" dirty="0" smtClean="0"/>
              <a:t>1606 - </a:t>
            </a:r>
            <a:r>
              <a:rPr lang="cs-CZ" b="1" dirty="0" smtClean="0"/>
              <a:t>Martin Krejčí </a:t>
            </a:r>
            <a:r>
              <a:rPr lang="cs-CZ" dirty="0" smtClean="0"/>
              <a:t>na gruntu </a:t>
            </a:r>
            <a:r>
              <a:rPr lang="cs-CZ" b="1" dirty="0" smtClean="0"/>
              <a:t>Pavla Kováře </a:t>
            </a:r>
            <a:r>
              <a:rPr lang="cs-CZ" i="1" dirty="0" smtClean="0"/>
              <a:t>platil o sv. Jiří 15 gr., o sv. Havlu 15 gr., 1 slepici, 6vajec, robot 1 den ve žních.</a:t>
            </a:r>
          </a:p>
          <a:p>
            <a:pPr algn="just"/>
            <a:r>
              <a:rPr lang="cs-CZ" dirty="0" smtClean="0"/>
              <a:t>1638 - </a:t>
            </a:r>
            <a:r>
              <a:rPr lang="cs-CZ" b="1" dirty="0" smtClean="0"/>
              <a:t>Jan Pešan </a:t>
            </a:r>
            <a:r>
              <a:rPr lang="cs-CZ" dirty="0" smtClean="0"/>
              <a:t>si při koupi hospody č. p. 25 ve Václavicích vzal za rukojmí </a:t>
            </a:r>
            <a:r>
              <a:rPr lang="cs-CZ" b="1" dirty="0" smtClean="0"/>
              <a:t>Martina Marka a Jana Havelku z Úročnice.</a:t>
            </a:r>
          </a:p>
          <a:p>
            <a:pPr algn="just"/>
            <a:r>
              <a:rPr lang="cs-CZ" dirty="0" smtClean="0"/>
              <a:t>1654 - byla zpracována berní rula, se v Ouročnici (kraj Vltavský) uvádí: Rolníci, jenž qualitates osedlého mají </a:t>
            </a:r>
            <a:r>
              <a:rPr lang="cs-CZ" b="1" dirty="0" smtClean="0"/>
              <a:t>Jan Vránek </a:t>
            </a:r>
            <a:r>
              <a:rPr lang="cs-CZ" i="1" dirty="0" smtClean="0"/>
              <a:t>28 str. rolí, 10 str. polí na zimu seje, 6 na jaro seje, chovati může 2 koně, chová 1 koně, 1 vola, 2 krávy, 2 jalovice, 2 svině, porostlin má pod 12 str.</a:t>
            </a:r>
          </a:p>
          <a:p>
            <a:pPr algn="just"/>
            <a:r>
              <a:rPr lang="cs-CZ" dirty="0" smtClean="0"/>
              <a:t>1690 - stál v čele Ouročenské rychty </a:t>
            </a:r>
            <a:r>
              <a:rPr lang="cs-CZ" dirty="0" smtClean="0">
                <a:solidFill>
                  <a:srgbClr val="0070C0"/>
                </a:solidFill>
              </a:rPr>
              <a:t>rychtář</a:t>
            </a:r>
            <a:r>
              <a:rPr lang="cs-CZ" dirty="0" smtClean="0"/>
              <a:t> </a:t>
            </a:r>
            <a:r>
              <a:rPr lang="cs-CZ" b="1" dirty="0" smtClean="0"/>
              <a:t>Šach.</a:t>
            </a:r>
            <a:r>
              <a:rPr lang="cs-CZ" dirty="0" smtClean="0"/>
              <a:t> </a:t>
            </a:r>
          </a:p>
          <a:p>
            <a:pPr algn="just"/>
            <a:r>
              <a:rPr lang="cs-CZ" dirty="0" smtClean="0"/>
              <a:t>1801 - </a:t>
            </a:r>
            <a:r>
              <a:rPr lang="cs-CZ" dirty="0" smtClean="0">
                <a:solidFill>
                  <a:srgbClr val="0070C0"/>
                </a:solidFill>
              </a:rPr>
              <a:t>rychtářem </a:t>
            </a:r>
            <a:r>
              <a:rPr lang="cs-CZ" dirty="0" smtClean="0"/>
              <a:t>v Ouročnici byl </a:t>
            </a:r>
            <a:r>
              <a:rPr lang="cs-CZ" b="1" dirty="0" smtClean="0"/>
              <a:t>František Marek </a:t>
            </a:r>
            <a:r>
              <a:rPr lang="cs-CZ" dirty="0" smtClean="0"/>
              <a:t>a konšelem </a:t>
            </a:r>
            <a:r>
              <a:rPr lang="cs-CZ" b="1" dirty="0" smtClean="0"/>
              <a:t>Martin Kříž.</a:t>
            </a:r>
          </a:p>
          <a:p>
            <a:pPr algn="just"/>
            <a:r>
              <a:rPr lang="cs-CZ" dirty="0" smtClean="0">
                <a:solidFill>
                  <a:srgbClr val="0070C0"/>
                </a:solidFill>
              </a:rPr>
              <a:t>1885 - *Jan Dráb (legionář na ruské frontě), (3. 5.).</a:t>
            </a:r>
          </a:p>
          <a:p>
            <a:pPr algn="just"/>
            <a:r>
              <a:rPr lang="cs-CZ" dirty="0" smtClean="0">
                <a:solidFill>
                  <a:srgbClr val="0070C0"/>
                </a:solidFill>
              </a:rPr>
              <a:t>1887 - *Vincenc Žižka (legionář na francouzské frontě), (3. 5.).</a:t>
            </a:r>
          </a:p>
          <a:p>
            <a:pPr algn="just"/>
            <a:r>
              <a:rPr lang="cs-CZ" dirty="0" smtClean="0">
                <a:solidFill>
                  <a:srgbClr val="0070C0"/>
                </a:solidFill>
              </a:rPr>
              <a:t>1897 - *Václav Franěk (legionářem na italské frontě), (28. 9.). </a:t>
            </a:r>
          </a:p>
          <a:p>
            <a:pPr algn="just"/>
            <a:r>
              <a:rPr lang="cs-CZ" dirty="0" smtClean="0"/>
              <a:t>1914-1918 - Jména padlých: </a:t>
            </a:r>
            <a:r>
              <a:rPr lang="cs-CZ" b="1" dirty="0" smtClean="0"/>
              <a:t>Havelka Antonín, Havelka Josef, Havelka František, Havelka Václav, Hlaváček Jan, Kohoutek Antonín, Kubec Jan, Kůstka Emanuel, Procházka Antonín, Procházka Karel, Žaba Čeněk, Žaba Jindřich, Žaba Josef.</a:t>
            </a:r>
          </a:p>
          <a:p>
            <a:pPr algn="just"/>
            <a:r>
              <a:rPr lang="cs-CZ" dirty="0" smtClean="0"/>
              <a:t>1934 – Odstěhovali se - </a:t>
            </a:r>
            <a:r>
              <a:rPr lang="cs-CZ" b="1" dirty="0" smtClean="0"/>
              <a:t>JUDr. Jan Řehák (Skuteč), Václav Klenovec (Praha), Josef Máša (Klatovy), Václav Vnouček (Říčany), Marie Kočová provdaná Žížalová (Postupice), Anna Vašáková provdaná Vorlová (Vidlákova Lhota), Bohumil Jirák (Bukovany), učitel František Novotný (Benešov), Josef Řehák (Benešov).</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107</a:t>
            </a:fld>
            <a:endParaRPr lang="cs-CZ"/>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764704"/>
            <a:ext cx="8229600" cy="1008112"/>
          </a:xfrm>
        </p:spPr>
        <p:txBody>
          <a:bodyPr>
            <a:normAutofit fontScale="90000"/>
          </a:bodyPr>
          <a:lstStyle/>
          <a:p>
            <a:r>
              <a:rPr lang="cs-CZ" dirty="0" smtClean="0"/>
              <a:t>(www.</a:t>
            </a:r>
            <a:r>
              <a:rPr lang="cs-CZ" dirty="0" err="1" smtClean="0"/>
              <a:t>urocnice.eu</a:t>
            </a:r>
            <a:r>
              <a:rPr lang="cs-CZ" dirty="0" smtClean="0"/>
              <a:t>)</a:t>
            </a:r>
            <a:br>
              <a:rPr lang="cs-CZ" dirty="0" smtClean="0"/>
            </a:br>
            <a:endParaRPr lang="cs-CZ" dirty="0"/>
          </a:p>
        </p:txBody>
      </p:sp>
      <p:sp>
        <p:nvSpPr>
          <p:cNvPr id="3" name="Zástupný symbol pro obsah 2"/>
          <p:cNvSpPr>
            <a:spLocks noGrp="1"/>
          </p:cNvSpPr>
          <p:nvPr>
            <p:ph idx="1"/>
          </p:nvPr>
        </p:nvSpPr>
        <p:spPr/>
        <p:txBody>
          <a:bodyPr/>
          <a:lstStyle/>
          <a:p>
            <a:endParaRPr lang="cs-CZ" dirty="0" smtClean="0"/>
          </a:p>
          <a:p>
            <a:pPr algn="ctr">
              <a:buNone/>
            </a:pPr>
            <a:r>
              <a:rPr lang="cs-CZ" sz="2800" dirty="0" smtClean="0"/>
              <a:t>Ještě jednou děkuji všem, kteří mně poskytli potřebné informace a všechny Vás prosím v diskusi o připomínky k mému materiálu, tedy </a:t>
            </a:r>
            <a:r>
              <a:rPr lang="cs-CZ" sz="2800" dirty="0" smtClean="0">
                <a:solidFill>
                  <a:srgbClr val="FF0000"/>
                </a:solidFill>
              </a:rPr>
              <a:t>upozornění na chyby, nepřesnosti a o nové údaje.</a:t>
            </a:r>
          </a:p>
          <a:p>
            <a:pPr algn="ctr">
              <a:buNone/>
            </a:pPr>
            <a:r>
              <a:rPr lang="cs-CZ" sz="6000" dirty="0" smtClean="0"/>
              <a:t>Děkuji za pozornost!</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108</a:t>
            </a:fld>
            <a:endParaRPr lang="cs-CZ"/>
          </a:p>
        </p:txBody>
      </p:sp>
    </p:spTree>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4390</TotalTime>
  <Words>5661</Words>
  <Application>Microsoft Office PowerPoint</Application>
  <PresentationFormat>Předvádění na obrazovce (4:3)</PresentationFormat>
  <Paragraphs>1026</Paragraphs>
  <Slides>108</Slides>
  <Notes>0</Notes>
  <HiddenSlides>0</HiddenSlides>
  <MMClips>0</MMClips>
  <ScaleCrop>false</ScaleCrop>
  <HeadingPairs>
    <vt:vector size="4" baseType="variant">
      <vt:variant>
        <vt:lpstr>Motiv</vt:lpstr>
      </vt:variant>
      <vt:variant>
        <vt:i4>1</vt:i4>
      </vt:variant>
      <vt:variant>
        <vt:lpstr>Nadpisy snímků</vt:lpstr>
      </vt:variant>
      <vt:variant>
        <vt:i4>108</vt:i4>
      </vt:variant>
    </vt:vector>
  </HeadingPairs>
  <TitlesOfParts>
    <vt:vector size="109" baseType="lpstr">
      <vt:lpstr>Motiv sady Office</vt:lpstr>
      <vt:lpstr>Usedlosti obce Úročnice Názvy obce v historii – Úročná (Úroční, Ouroční) Lhota, Ouročnice, Aurocznitz, Auročná Lhota, Auročnitz, Úročnice. Č. p. 1 až 59</vt:lpstr>
      <vt:lpstr>Historie obce</vt:lpstr>
      <vt:lpstr>Úvod</vt:lpstr>
      <vt:lpstr>Literatura, materiály</vt:lpstr>
      <vt:lpstr>Příklad  stránky z archivu</vt:lpstr>
      <vt:lpstr>Gruntovní kniha rychty Ouročenské léta 1756 – 1883 </vt:lpstr>
      <vt:lpstr>Matrika Benešov 01 – matrika narozených 1623 až 1630</vt:lpstr>
      <vt:lpstr>Rok 1840 – stabilní katastr, císařský otisk.</vt:lpstr>
      <vt:lpstr>Indikační skica – „Na návsi“.</vt:lpstr>
      <vt:lpstr>Indikační skica – „Na drahách“.</vt:lpstr>
      <vt:lpstr>Rok 1950</vt:lpstr>
      <vt:lpstr>Rok 2014</vt:lpstr>
      <vt:lpstr>Usedlost č. p. 1 „grunt Valchařovský“ neb „chalupa Prokšíkovská“.</vt:lpstr>
      <vt:lpstr>Usedlost č. p. 1 – „grunt Valchařovský“ neb „chalupa Prokšíkovská“.</vt:lpstr>
      <vt:lpstr>Pokračování č. p. 1.</vt:lpstr>
      <vt:lpstr>Usedlost č. p 2 „chalupa Vnoučkova“.</vt:lpstr>
      <vt:lpstr>Usedlost č. p. 2 zvaná „chalupa Vnoučkova“ neb „grunt Vnoučkovský“. </vt:lpstr>
      <vt:lpstr>Pokračování č. p. 2.</vt:lpstr>
      <vt:lpstr>Usedlost č. p. 3 „grunt Havelkovský“.</vt:lpstr>
      <vt:lpstr>Usedlost č. p. 3 zvaná „grunt Havelkovský“, později „u Kolářů“. </vt:lpstr>
      <vt:lpstr>Pokračování č. p. 3</vt:lpstr>
      <vt:lpstr>Pokračování č. p. 3</vt:lpstr>
      <vt:lpstr>Usedlost č. p. 4 „Prokšíkovský grunt“.</vt:lpstr>
      <vt:lpstr>   Usedlost č. p. 4 zvaná „Prokšíkovský statek“. </vt:lpstr>
      <vt:lpstr>Pokračování č. p. 4.</vt:lpstr>
      <vt:lpstr>Pokračování č. p. 4</vt:lpstr>
      <vt:lpstr>Usedlost č. p. 5 „grunt Vrbákovský“ neb „Mášovský“.</vt:lpstr>
      <vt:lpstr>Usedlost č. p. 5 zvaná „grunt Vrbákovský“ později „Mášovský“, později „u Kudrnů“. </vt:lpstr>
      <vt:lpstr>Pokračování č. p. 5.</vt:lpstr>
      <vt:lpstr>Pokračování č. p. 5.</vt:lpstr>
      <vt:lpstr>Usedlost č. p. 6.</vt:lpstr>
      <vt:lpstr>Usedlost č. p. 6 („chalupa Štěpánovská“, později zvaná „u Krejčů“).</vt:lpstr>
      <vt:lpstr>Pokračování č. p. 6.</vt:lpstr>
      <vt:lpstr>Usedlost č. p. 7 obecní chalupa.</vt:lpstr>
      <vt:lpstr>Dům č. p. 7. obec Ouročenská. </vt:lpstr>
      <vt:lpstr>Pokračování č. p. 7.</vt:lpstr>
      <vt:lpstr>Usedlost č. p. 8 „Žabovský grunt“.</vt:lpstr>
      <vt:lpstr>Usedlost č. p. 8 zvaná „Žabovský grunt“. </vt:lpstr>
      <vt:lpstr>Pokračování č. p. 8.</vt:lpstr>
      <vt:lpstr>Pokračování č. p. 8.</vt:lpstr>
      <vt:lpstr>Usedlost č. p. 9 „chalupa Kučerovská“ neb „Kmochovská“.</vt:lpstr>
      <vt:lpstr>Usedlost č. p. 9 zvaná „Kmochovská chalupa“. </vt:lpstr>
      <vt:lpstr>Pokračování č. p. 9.</vt:lpstr>
      <vt:lpstr>Usedlost č. p. 10 zvaná „u Kosíků“.</vt:lpstr>
      <vt:lpstr>Dům č. p. 10 usedlost zvaná „u Kosíků“. </vt:lpstr>
      <vt:lpstr>Pokračování č. p. 10.</vt:lpstr>
      <vt:lpstr>Usedlost č. p. 11 u Nováků“.</vt:lpstr>
      <vt:lpstr>Chalupa č. p. 11 zvaná „chalupa Kučerovská“ neb „grunt Kučerovský“. </vt:lpstr>
      <vt:lpstr>Pokračování č. p. 11.</vt:lpstr>
      <vt:lpstr>Usedlost č. p. 12 „Markovský grunt“.</vt:lpstr>
      <vt:lpstr>Usedlost č. p. 12 zvaná „Markovský grunt“. </vt:lpstr>
      <vt:lpstr>Pokračování č. p. 12.</vt:lpstr>
      <vt:lpstr>Pokračování č. p. 12.</vt:lpstr>
      <vt:lpstr>Usedlost č. p. 13 „Vaňkovský grunt“.</vt:lpstr>
      <vt:lpstr>Usedlost č. p. 13 zvaná „grunt Vaňkovský“.</vt:lpstr>
      <vt:lpstr>Pokračování č. p. 13.</vt:lpstr>
      <vt:lpstr>Usedlost č. p. 14 „grunt Strejčkovský“.</vt:lpstr>
      <vt:lpstr>Usedlost č. p. 14 zvaná „grunt Strejčkovský“. </vt:lpstr>
      <vt:lpstr>Pokračování č. p. 14.</vt:lpstr>
      <vt:lpstr>Pokračování č. p. 14.</vt:lpstr>
      <vt:lpstr>Usedlost č. p. 15 „Žabova hospoda“.</vt:lpstr>
      <vt:lpstr>Dům č. p. 15 „Žabova hospoda“ také hostinec „u Žabů“. </vt:lpstr>
      <vt:lpstr>Usedlost č. p. 16.</vt:lpstr>
      <vt:lpstr>Usedlost č. p. 16. </vt:lpstr>
      <vt:lpstr>Pokračování č. p. 16.</vt:lpstr>
      <vt:lpstr>Usedlost č. p. 17.</vt:lpstr>
      <vt:lpstr>Usedlost č. p. 17. </vt:lpstr>
      <vt:lpstr>Pokračování č. p. 17.</vt:lpstr>
      <vt:lpstr>Usedlost č. p. 18.</vt:lpstr>
      <vt:lpstr>Usedlost č. p. 18. </vt:lpstr>
      <vt:lpstr>Pokračování č. p. 18.</vt:lpstr>
      <vt:lpstr>Domek č. p. 19 zvaný „u Kovárnických“. </vt:lpstr>
      <vt:lpstr>Domek č. p. 20 zvaná „u Franěčků“. </vt:lpstr>
      <vt:lpstr>Domek č. p. 21.</vt:lpstr>
      <vt:lpstr>Domek č. p. 22 také hostinec „u Stojánků“.</vt:lpstr>
      <vt:lpstr>Pokračování č. p. 22.</vt:lpstr>
      <vt:lpstr>Domek č. p. 23. </vt:lpstr>
      <vt:lpstr>Domek č. p. 24. </vt:lpstr>
      <vt:lpstr>Domek č. p. 25. </vt:lpstr>
      <vt:lpstr>Domek č. p. 26. </vt:lpstr>
      <vt:lpstr>Usedlost č. p. 27. </vt:lpstr>
      <vt:lpstr>Usedlost č. p. 28.</vt:lpstr>
      <vt:lpstr>Domek č. p. 29.</vt:lpstr>
      <vt:lpstr>Domek č. p. 30. </vt:lpstr>
      <vt:lpstr>Nařízení zápisu nově postaveného domu.</vt:lpstr>
      <vt:lpstr>Nástin svého obydelního stavení Matěje Fraňka na odkoupeném pozemku parc. číslo 1326/3 v Ouročnici.</vt:lpstr>
      <vt:lpstr>Pokračování nástinu.</vt:lpstr>
      <vt:lpstr>Polohový nástin.</vt:lpstr>
      <vt:lpstr>Domek č. p. 31. </vt:lpstr>
      <vt:lpstr>Domek č. p. 32. </vt:lpstr>
      <vt:lpstr>Domek č. p. 33.</vt:lpstr>
      <vt:lpstr>Domek č. p. 34. </vt:lpstr>
      <vt:lpstr>Domek č. p. 35 a 36. </vt:lpstr>
      <vt:lpstr>Domek č. p. 37.</vt:lpstr>
      <vt:lpstr>Domek č. p. 38 zvaný „u Tesařů“ a 39. </vt:lpstr>
      <vt:lpstr>Dům č. p. 40. </vt:lpstr>
      <vt:lpstr>Dům č. p. 41 a 42. </vt:lpstr>
      <vt:lpstr>Dům č. p. 43 zvaný „u Mášů“ a 44. </vt:lpstr>
      <vt:lpstr>Dům č. p. 45 a 46. </vt:lpstr>
      <vt:lpstr>Dům č. p. 47 a 48.</vt:lpstr>
      <vt:lpstr>Dům č. p. 49 zvaná „u Oujezdských“ a 50. </vt:lpstr>
      <vt:lpstr>Dům č. p. 51 zvaný „u Vendíků“.</vt:lpstr>
      <vt:lpstr>Dům č. p. 53 a 54.</vt:lpstr>
      <vt:lpstr>Dům č. p. 55 zvaný „u Matesů“. </vt:lpstr>
      <vt:lpstr>Dům č. p. 56 a 57. </vt:lpstr>
      <vt:lpstr>Dům č. p. 58 a 59. </vt:lpstr>
      <vt:lpstr>Nedořešeno</vt:lpstr>
      <vt:lpstr>(www.urocnice.eu) </vt:lpstr>
    </vt:vector>
  </TitlesOfParts>
  <Company>ACR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Cvičiště SS a vystěhování obce Úročnice</dc:title>
  <dc:creator>VU3255</dc:creator>
  <cp:lastModifiedBy>Pepa</cp:lastModifiedBy>
  <cp:revision>448</cp:revision>
  <dcterms:created xsi:type="dcterms:W3CDTF">2012-06-21T05:33:29Z</dcterms:created>
  <dcterms:modified xsi:type="dcterms:W3CDTF">2014-02-15T08:19:00Z</dcterms:modified>
</cp:coreProperties>
</file>